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33"/>
  </p:notesMasterIdLst>
  <p:sldIdLst>
    <p:sldId id="256" r:id="rId2"/>
    <p:sldId id="267" r:id="rId3"/>
    <p:sldId id="268" r:id="rId4"/>
    <p:sldId id="280" r:id="rId5"/>
    <p:sldId id="269" r:id="rId6"/>
    <p:sldId id="272" r:id="rId7"/>
    <p:sldId id="270" r:id="rId8"/>
    <p:sldId id="271" r:id="rId9"/>
    <p:sldId id="273" r:id="rId10"/>
    <p:sldId id="274" r:id="rId11"/>
    <p:sldId id="275" r:id="rId12"/>
    <p:sldId id="281" r:id="rId13"/>
    <p:sldId id="282" r:id="rId14"/>
    <p:sldId id="276" r:id="rId15"/>
    <p:sldId id="277" r:id="rId16"/>
    <p:sldId id="278" r:id="rId17"/>
    <p:sldId id="290" r:id="rId18"/>
    <p:sldId id="279" r:id="rId19"/>
    <p:sldId id="291" r:id="rId20"/>
    <p:sldId id="283" r:id="rId21"/>
    <p:sldId id="284" r:id="rId22"/>
    <p:sldId id="285" r:id="rId23"/>
    <p:sldId id="286" r:id="rId24"/>
    <p:sldId id="287" r:id="rId25"/>
    <p:sldId id="288" r:id="rId26"/>
    <p:sldId id="292" r:id="rId27"/>
    <p:sldId id="293" r:id="rId28"/>
    <p:sldId id="294" r:id="rId29"/>
    <p:sldId id="295" r:id="rId30"/>
    <p:sldId id="296" r:id="rId31"/>
    <p:sldId id="297" r:id="rId32"/>
  </p:sldIdLst>
  <p:sldSz cx="9144000" cy="6858000" type="screen4x3"/>
  <p:notesSz cx="6669088"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42" autoAdjust="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777607" y="0"/>
            <a:ext cx="2889938" cy="496411"/>
          </a:xfrm>
          <a:prstGeom prst="rect">
            <a:avLst/>
          </a:prstGeom>
        </p:spPr>
        <p:txBody>
          <a:bodyPr vert="horz" lIns="91440" tIns="45720" rIns="91440" bIns="45720" rtlCol="0"/>
          <a:lstStyle>
            <a:lvl1pPr algn="r">
              <a:defRPr sz="1200"/>
            </a:lvl1pPr>
          </a:lstStyle>
          <a:p>
            <a:fld id="{040AEA16-C65F-426F-9150-072D18B1138D}" type="datetimeFigureOut">
              <a:rPr lang="ru-RU" smtClean="0"/>
              <a:pPr/>
              <a:t>10.03.2021</a:t>
            </a:fld>
            <a:endParaRPr lang="ru-RU"/>
          </a:p>
        </p:txBody>
      </p:sp>
      <p:sp>
        <p:nvSpPr>
          <p:cNvPr id="4" name="Образ слайда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66909" y="4715907"/>
            <a:ext cx="5335270" cy="446770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30091"/>
            <a:ext cx="2889938" cy="49641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777607" y="9430091"/>
            <a:ext cx="2889938" cy="496411"/>
          </a:xfrm>
          <a:prstGeom prst="rect">
            <a:avLst/>
          </a:prstGeom>
        </p:spPr>
        <p:txBody>
          <a:bodyPr vert="horz" lIns="91440" tIns="45720" rIns="91440" bIns="45720" rtlCol="0" anchor="b"/>
          <a:lstStyle>
            <a:lvl1pPr algn="r">
              <a:defRPr sz="1200"/>
            </a:lvl1pPr>
          </a:lstStyle>
          <a:p>
            <a:fld id="{5F0EB097-D510-4040-B5ED-BF96547F741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F0EB097-D510-4040-B5ED-BF96547F7416}"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1BDBDFE-53A6-44FD-8001-8C69A951E50F}" type="datetime1">
              <a:rPr lang="ru-RU" smtClean="0"/>
              <a:pPr/>
              <a:t>10.03.2021</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AD60BEA-33D4-4B90-A7F7-64DA2F8F48B5}" type="datetime1">
              <a:rPr lang="ru-RU" smtClean="0"/>
              <a:pPr/>
              <a:t>10.03.2021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688AF8BE-D102-4729-911E-7BAA517CDA05}" type="datetime1">
              <a:rPr lang="ru-RU" smtClean="0"/>
              <a:pPr/>
              <a:t>10.03.2021</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475B89CE-04A5-4068-B7CC-A9067224A676}"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4F7BDCC1-C629-4B29-B5C9-7FB73583024B}" type="datetime1">
              <a:rPr lang="ru-RU" smtClean="0"/>
              <a:pPr/>
              <a:t>10.03.2021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00A94692-7F29-49B5-8F66-2D6D1C8B25BC}" type="datetime1">
              <a:rPr lang="ru-RU" smtClean="0"/>
              <a:pPr/>
              <a:t>10.03.2021</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0D204695-07FB-41DE-BDDE-6BE82104B98E}" type="datetime1">
              <a:rPr lang="ru-RU" smtClean="0"/>
              <a:pPr/>
              <a:t>10.03.2021</a:t>
            </a:fld>
            <a:endParaRPr lang="ru-RU"/>
          </a:p>
        </p:txBody>
      </p:sp>
      <p:sp>
        <p:nvSpPr>
          <p:cNvPr id="10" name="Номер слайда 9"/>
          <p:cNvSpPr>
            <a:spLocks noGrp="1"/>
          </p:cNvSpPr>
          <p:nvPr>
            <p:ph type="sldNum" sz="quarter" idx="16"/>
          </p:nvPr>
        </p:nvSpPr>
        <p:spPr/>
        <p:txBody>
          <a:bodyPr rtlCol="0"/>
          <a:lstStyle/>
          <a:p>
            <a:fld id="{475B89CE-04A5-4068-B7CC-A9067224A676}"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58FF6141-9A54-4330-A81D-04B0352789A7}" type="datetime1">
              <a:rPr lang="ru-RU" smtClean="0"/>
              <a:pPr/>
              <a:t>10.03.2021</a:t>
            </a:fld>
            <a:endParaRPr lang="ru-RU"/>
          </a:p>
        </p:txBody>
      </p:sp>
      <p:sp>
        <p:nvSpPr>
          <p:cNvPr id="12" name="Номер слайда 11"/>
          <p:cNvSpPr>
            <a:spLocks noGrp="1"/>
          </p:cNvSpPr>
          <p:nvPr>
            <p:ph type="sldNum" sz="quarter" idx="16"/>
          </p:nvPr>
        </p:nvSpPr>
        <p:spPr/>
        <p:txBody>
          <a:bodyPr rtlCol="0"/>
          <a:lstStyle/>
          <a:p>
            <a:fld id="{475B89CE-04A5-4068-B7CC-A9067224A676}"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BDCCB59-156A-4951-966A-F11FB5243291}" type="datetime1">
              <a:rPr lang="ru-RU" smtClean="0"/>
              <a:pPr/>
              <a:t>10.03.2021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5AED6EB-E9A0-463E-9B66-E9F7E3815AD2}" type="datetime1">
              <a:rPr lang="ru-RU" smtClean="0"/>
              <a:pPr/>
              <a:t>10.03.2021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C2D6E86-4664-4A8D-84F1-6ECBEFDA7FD7}" type="datetime1">
              <a:rPr lang="ru-RU" smtClean="0"/>
              <a:pPr/>
              <a:t>10.03.2021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A625B8A3-E98C-452A-9CFC-A24EDAB24761}" type="datetime1">
              <a:rPr lang="ru-RU" smtClean="0"/>
              <a:pPr/>
              <a:t>10.03.2021</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7BF2EEA-0189-4227-820F-DE7D5A52C87E}" type="datetime1">
              <a:rPr lang="ru-RU" smtClean="0"/>
              <a:pPr/>
              <a:t>10.03.2021</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75B89CE-04A5-4068-B7CC-A9067224A67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2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34.png"/><Relationship Id="rId4" Type="http://schemas.openxmlformats.org/officeDocument/2006/relationships/image" Target="../media/image33.png"/></Relationships>
</file>

<file path=ppt/slides/_rels/slide23.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28.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4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4" y="357166"/>
            <a:ext cx="3786214" cy="471478"/>
          </a:xfrm>
        </p:spPr>
        <p:txBody>
          <a:bodyPr>
            <a:normAutofit/>
          </a:bodyPr>
          <a:lstStyle/>
          <a:p>
            <a:r>
              <a:rPr lang="ru-RU" sz="1600" b="1" dirty="0" smtClean="0"/>
              <a:t>Надёжность электроснабжения</a:t>
            </a:r>
            <a:endParaRPr lang="ru-RU" sz="1600" dirty="0"/>
          </a:p>
        </p:txBody>
      </p:sp>
      <p:sp>
        <p:nvSpPr>
          <p:cNvPr id="3" name="Подзаголовок 2"/>
          <p:cNvSpPr>
            <a:spLocks noGrp="1"/>
          </p:cNvSpPr>
          <p:nvPr>
            <p:ph type="subTitle" idx="1"/>
          </p:nvPr>
        </p:nvSpPr>
        <p:spPr/>
        <p:txBody>
          <a:bodyPr>
            <a:normAutofit/>
          </a:bodyPr>
          <a:lstStyle/>
          <a:p>
            <a:r>
              <a:rPr lang="ru-RU" sz="1800" b="1" dirty="0" smtClean="0">
                <a:solidFill>
                  <a:srgbClr val="0070C0"/>
                </a:solidFill>
              </a:rPr>
              <a:t>Лекция 6</a:t>
            </a:r>
          </a:p>
          <a:p>
            <a:endParaRPr lang="ru-RU" sz="1800" b="1" dirty="0">
              <a:solidFill>
                <a:srgbClr val="0070C0"/>
              </a:solidFill>
            </a:endParaRPr>
          </a:p>
        </p:txBody>
      </p:sp>
      <p:sp>
        <p:nvSpPr>
          <p:cNvPr id="4" name="TextBox 3"/>
          <p:cNvSpPr txBox="1"/>
          <p:nvPr/>
        </p:nvSpPr>
        <p:spPr>
          <a:xfrm>
            <a:off x="357158" y="6286520"/>
            <a:ext cx="1357322" cy="369332"/>
          </a:xfrm>
          <a:prstGeom prst="rect">
            <a:avLst/>
          </a:prstGeom>
          <a:noFill/>
        </p:spPr>
        <p:txBody>
          <a:bodyPr wrap="square" rtlCol="0">
            <a:spAutoFit/>
          </a:bodyPr>
          <a:lstStyle/>
          <a:p>
            <a:r>
              <a:rPr lang="ru-RU" smtClean="0"/>
              <a:t>2020-2021</a:t>
            </a:r>
            <a:endParaRPr lang="ru-RU" dirty="0"/>
          </a:p>
        </p:txBody>
      </p:sp>
      <p:sp>
        <p:nvSpPr>
          <p:cNvPr id="5" name="TextBox 4"/>
          <p:cNvSpPr txBox="1"/>
          <p:nvPr/>
        </p:nvSpPr>
        <p:spPr>
          <a:xfrm>
            <a:off x="1214414" y="2000240"/>
            <a:ext cx="7358114" cy="2554545"/>
          </a:xfrm>
          <a:prstGeom prst="rect">
            <a:avLst/>
          </a:prstGeom>
          <a:noFill/>
        </p:spPr>
        <p:txBody>
          <a:bodyPr wrap="square" rtlCol="0">
            <a:spAutoFit/>
          </a:bodyPr>
          <a:lstStyle/>
          <a:p>
            <a:r>
              <a:rPr lang="ru-RU" sz="3200" dirty="0" smtClean="0"/>
              <a:t>Расчет надежности восстанавливаемых систем</a:t>
            </a:r>
          </a:p>
          <a:p>
            <a:endParaRPr lang="ru-RU" sz="3200" dirty="0" smtClean="0"/>
          </a:p>
          <a:p>
            <a:r>
              <a:rPr lang="ru-RU" sz="3200" dirty="0" smtClean="0"/>
              <a:t>Элементы теории массового обслуживания</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918" y="142852"/>
            <a:ext cx="3745038" cy="990600"/>
          </a:xfrm>
        </p:spPr>
        <p:txBody>
          <a:bodyPr>
            <a:normAutofit/>
          </a:bodyPr>
          <a:lstStyle/>
          <a:p>
            <a:r>
              <a:rPr lang="ru-RU" sz="2400" dirty="0" smtClean="0">
                <a:solidFill>
                  <a:schemeClr val="tx1">
                    <a:lumMod val="95000"/>
                    <a:lumOff val="5000"/>
                  </a:schemeClr>
                </a:solidFill>
              </a:rPr>
              <a:t>Средняя длина очереди</a:t>
            </a:r>
            <a:endParaRPr lang="ru-RU" sz="2400" dirty="0">
              <a:solidFill>
                <a:schemeClr val="tx1">
                  <a:lumMod val="95000"/>
                  <a:lumOff val="5000"/>
                </a:schemeClr>
              </a:solidFill>
            </a:endParaRPr>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10</a:t>
            </a:fld>
            <a:endParaRPr lang="ru-RU"/>
          </a:p>
        </p:txBody>
      </p:sp>
      <p:pic>
        <p:nvPicPr>
          <p:cNvPr id="1026" name="Picture 2"/>
          <p:cNvPicPr>
            <a:picLocks noChangeAspect="1" noChangeArrowheads="1"/>
          </p:cNvPicPr>
          <p:nvPr/>
        </p:nvPicPr>
        <p:blipFill>
          <a:blip r:embed="rId2"/>
          <a:srcRect/>
          <a:stretch>
            <a:fillRect/>
          </a:stretch>
        </p:blipFill>
        <p:spPr bwMode="auto">
          <a:xfrm>
            <a:off x="1357290" y="1071546"/>
            <a:ext cx="5500726" cy="3157150"/>
          </a:xfrm>
          <a:prstGeom prst="rect">
            <a:avLst/>
          </a:prstGeom>
          <a:noFill/>
          <a:ln w="9525">
            <a:noFill/>
            <a:miter lim="800000"/>
            <a:headEnd/>
            <a:tailEnd/>
          </a:ln>
          <a:effectLst/>
        </p:spPr>
      </p:pic>
      <p:sp>
        <p:nvSpPr>
          <p:cNvPr id="6" name="Заголовок 1"/>
          <p:cNvSpPr txBox="1">
            <a:spLocks/>
          </p:cNvSpPr>
          <p:nvPr/>
        </p:nvSpPr>
        <p:spPr>
          <a:xfrm>
            <a:off x="714348" y="4357694"/>
            <a:ext cx="6072230" cy="571504"/>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2400" b="0" i="0" u="none" strike="noStrike" kern="1200" cap="none" spc="0" normalizeH="0" baseline="0" noProof="0" dirty="0" smtClean="0">
                <a:ln>
                  <a:noFill/>
                </a:ln>
                <a:solidFill>
                  <a:schemeClr val="tx1">
                    <a:lumMod val="95000"/>
                    <a:lumOff val="5000"/>
                  </a:schemeClr>
                </a:solidFill>
                <a:effectLst/>
                <a:uLnTx/>
                <a:uFillTx/>
                <a:latin typeface="+mj-lt"/>
                <a:ea typeface="+mj-ea"/>
                <a:cs typeface="+mj-cs"/>
              </a:rPr>
              <a:t>Среднее </a:t>
            </a:r>
            <a:r>
              <a:rPr kumimoji="0" lang="ru-RU" sz="2400" b="0" i="0" u="none" strike="noStrike" kern="1200" cap="none" spc="0" normalizeH="0" baseline="0" noProof="0" smtClean="0">
                <a:ln>
                  <a:noFill/>
                </a:ln>
                <a:solidFill>
                  <a:schemeClr val="tx1">
                    <a:lumMod val="95000"/>
                    <a:lumOff val="5000"/>
                  </a:schemeClr>
                </a:solidFill>
                <a:effectLst/>
                <a:uLnTx/>
                <a:uFillTx/>
                <a:latin typeface="+mj-lt"/>
                <a:ea typeface="+mj-ea"/>
                <a:cs typeface="+mj-cs"/>
              </a:rPr>
              <a:t>время пребывания </a:t>
            </a:r>
            <a:r>
              <a:rPr kumimoji="0" lang="ru-RU" sz="2400" b="0" i="0" u="none" strike="noStrike" kern="1200" cap="none" spc="0" normalizeH="0" baseline="0" noProof="0" dirty="0" smtClean="0">
                <a:ln>
                  <a:noFill/>
                </a:ln>
                <a:solidFill>
                  <a:schemeClr val="tx1">
                    <a:lumMod val="95000"/>
                    <a:lumOff val="5000"/>
                  </a:schemeClr>
                </a:solidFill>
                <a:effectLst/>
                <a:uLnTx/>
                <a:uFillTx/>
                <a:latin typeface="+mj-lt"/>
                <a:ea typeface="+mj-ea"/>
                <a:cs typeface="+mj-cs"/>
              </a:rPr>
              <a:t>в очереди</a:t>
            </a:r>
            <a:endParaRPr kumimoji="0" lang="ru-RU" sz="2400" b="0" i="0" u="none" strike="noStrike" kern="1200" cap="none" spc="0" normalizeH="0" baseline="0" noProof="0" dirty="0">
              <a:ln>
                <a:noFill/>
              </a:ln>
              <a:solidFill>
                <a:schemeClr val="tx1">
                  <a:lumMod val="95000"/>
                  <a:lumOff val="5000"/>
                </a:schemeClr>
              </a:solidFill>
              <a:effectLst/>
              <a:uLnTx/>
              <a:uFillTx/>
              <a:latin typeface="+mj-lt"/>
              <a:ea typeface="+mj-ea"/>
              <a:cs typeface="+mj-cs"/>
            </a:endParaRPr>
          </a:p>
        </p:txBody>
      </p:sp>
      <p:pic>
        <p:nvPicPr>
          <p:cNvPr id="1027" name="Picture 3"/>
          <p:cNvPicPr>
            <a:picLocks noChangeAspect="1" noChangeArrowheads="1"/>
          </p:cNvPicPr>
          <p:nvPr/>
        </p:nvPicPr>
        <p:blipFill>
          <a:blip r:embed="rId3"/>
          <a:srcRect/>
          <a:stretch>
            <a:fillRect/>
          </a:stretch>
        </p:blipFill>
        <p:spPr bwMode="auto">
          <a:xfrm>
            <a:off x="3143240" y="4929198"/>
            <a:ext cx="2428892" cy="1105146"/>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0" y="785794"/>
            <a:ext cx="9001156" cy="4171950"/>
          </a:xfrm>
          <a:prstGeom prst="rect">
            <a:avLst/>
          </a:prstGeom>
          <a:noFill/>
          <a:ln w="9525">
            <a:noFill/>
            <a:miter lim="800000"/>
            <a:headEnd/>
            <a:tailEnd/>
          </a:ln>
          <a:effectLst/>
        </p:spPr>
      </p:pic>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11</a:t>
            </a:fld>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solidFill>
                  <a:srgbClr val="3333CC"/>
                </a:solidFill>
              </a:rPr>
              <a:t>Определение показателей надежности восстанавливаемых систем</a:t>
            </a:r>
            <a:endParaRPr lang="ru-RU" sz="3200" dirty="0"/>
          </a:p>
        </p:txBody>
      </p:sp>
      <p:sp>
        <p:nvSpPr>
          <p:cNvPr id="3" name="Содержимое 2"/>
          <p:cNvSpPr>
            <a:spLocks noGrp="1"/>
          </p:cNvSpPr>
          <p:nvPr>
            <p:ph sz="quarter" idx="1"/>
          </p:nvPr>
        </p:nvSpPr>
        <p:spPr/>
        <p:txBody>
          <a:bodyPr>
            <a:normAutofit lnSpcReduction="10000"/>
          </a:bodyPr>
          <a:lstStyle/>
          <a:p>
            <a:r>
              <a:rPr lang="ru-RU" dirty="0" smtClean="0"/>
              <a:t>Математический аппарат, применяемый при анализе надежности восстанавливаемых систем, базируется на </a:t>
            </a:r>
            <a:r>
              <a:rPr lang="ru-RU" b="1" i="1" dirty="0" err="1" smtClean="0"/>
              <a:t>марковской</a:t>
            </a:r>
            <a:r>
              <a:rPr lang="ru-RU" b="1" i="1" dirty="0" smtClean="0"/>
              <a:t> модели </a:t>
            </a:r>
            <a:r>
              <a:rPr lang="ru-RU" dirty="0" smtClean="0"/>
              <a:t>с дискретным множеством состояний и непрерывным временем. </a:t>
            </a:r>
          </a:p>
          <a:p>
            <a:pPr>
              <a:buNone/>
            </a:pPr>
            <a:r>
              <a:rPr lang="ru-RU" dirty="0" smtClean="0"/>
              <a:t>Для этого необходимо, чтобы потоки, переводящие систему из состояния в состояние, были пуассоновскими, а законы распределения наработки до отказа и времени восстановления были экспоненциальными.</a:t>
            </a:r>
            <a:endParaRPr lang="ru-RU"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12</a:t>
            </a:fld>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71472" y="2214554"/>
            <a:ext cx="8153400" cy="2786082"/>
          </a:xfrm>
        </p:spPr>
        <p:txBody>
          <a:bodyPr/>
          <a:lstStyle/>
          <a:p>
            <a:r>
              <a:rPr lang="ru-RU" b="1" i="1" dirty="0" smtClean="0"/>
              <a:t>Процесс называется </a:t>
            </a:r>
            <a:r>
              <a:rPr lang="ru-RU" b="1" i="1" dirty="0" err="1" smtClean="0"/>
              <a:t>марковским</a:t>
            </a:r>
            <a:r>
              <a:rPr lang="ru-RU" dirty="0" smtClean="0"/>
              <a:t>, если для каждого момента времени вероятность любого состояния элемента или системы в будущем зависит только от состояния в настоящий момент, и не зависит от того, каким образом элемент пришел в это состояние. </a:t>
            </a:r>
            <a:endParaRPr lang="ru-RU"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13</a:t>
            </a:fld>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solidFill>
                  <a:srgbClr val="3333CC"/>
                </a:solidFill>
              </a:rPr>
              <a:t>Процесс исследования системы:</a:t>
            </a:r>
            <a:endParaRPr lang="ru-RU" sz="3200" dirty="0">
              <a:solidFill>
                <a:srgbClr val="3333CC"/>
              </a:solidFill>
            </a:endParaRPr>
          </a:p>
        </p:txBody>
      </p:sp>
      <p:sp>
        <p:nvSpPr>
          <p:cNvPr id="3" name="Содержимое 2"/>
          <p:cNvSpPr>
            <a:spLocks noGrp="1"/>
          </p:cNvSpPr>
          <p:nvPr>
            <p:ph sz="quarter" idx="1"/>
          </p:nvPr>
        </p:nvSpPr>
        <p:spPr/>
        <p:txBody>
          <a:bodyPr>
            <a:normAutofit lnSpcReduction="10000"/>
          </a:bodyPr>
          <a:lstStyle/>
          <a:p>
            <a:pPr marL="514350" indent="-514350">
              <a:buNone/>
            </a:pPr>
            <a:r>
              <a:rPr lang="ru-RU" sz="2600" dirty="0" smtClean="0"/>
              <a:t>1. Вводится понятие состояния системы. При расчетах надежности системы электроснабжения это будет чередующийся процесс отказов и восстановлений системы.</a:t>
            </a:r>
          </a:p>
          <a:p>
            <a:pPr marL="514350" indent="-514350">
              <a:buNone/>
            </a:pPr>
            <a:r>
              <a:rPr lang="ru-RU" sz="2600" dirty="0" smtClean="0"/>
              <a:t>2. Описываются все состояния системы, в которых она может находиться. Множество состояний системы представляется в виде вектора </a:t>
            </a:r>
          </a:p>
          <a:p>
            <a:pPr marL="514350" indent="-514350">
              <a:buNone/>
            </a:pPr>
            <a:endParaRPr lang="ru-RU" sz="2600" dirty="0" smtClean="0"/>
          </a:p>
          <a:p>
            <a:pPr marL="514350" indent="-514350">
              <a:buNone/>
            </a:pPr>
            <a:endParaRPr lang="ru-RU" sz="2600" dirty="0" smtClean="0"/>
          </a:p>
          <a:p>
            <a:pPr marL="514350" indent="-514350">
              <a:buNone/>
            </a:pPr>
            <a:endParaRPr lang="ru-RU" sz="2600" dirty="0" smtClean="0"/>
          </a:p>
          <a:p>
            <a:pPr marL="514350" indent="-514350">
              <a:buNone/>
            </a:pPr>
            <a:r>
              <a:rPr lang="ru-RU" sz="2600" dirty="0" smtClean="0"/>
              <a:t>При этом N = </a:t>
            </a:r>
            <a:r>
              <a:rPr lang="ru-RU" sz="2600" dirty="0" err="1" smtClean="0"/>
              <a:t>b</a:t>
            </a:r>
            <a:r>
              <a:rPr lang="ru-RU" sz="2600" dirty="0" smtClean="0"/>
              <a:t> + 1 – общее число состояний системы.</a:t>
            </a:r>
            <a:endParaRPr lang="ru-RU" sz="2600" dirty="0"/>
          </a:p>
        </p:txBody>
      </p:sp>
      <p:pic>
        <p:nvPicPr>
          <p:cNvPr id="3075" name="Picture 3"/>
          <p:cNvPicPr>
            <a:picLocks noChangeAspect="1" noChangeArrowheads="1"/>
          </p:cNvPicPr>
          <p:nvPr/>
        </p:nvPicPr>
        <p:blipFill>
          <a:blip r:embed="rId2"/>
          <a:srcRect/>
          <a:stretch>
            <a:fillRect/>
          </a:stretch>
        </p:blipFill>
        <p:spPr bwMode="auto">
          <a:xfrm>
            <a:off x="1357290" y="4643446"/>
            <a:ext cx="3000396" cy="579908"/>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normAutofit fontScale="85000" lnSpcReduction="20000"/>
          </a:bodyPr>
          <a:lstStyle/>
          <a:p>
            <a:fld id="{475B89CE-04A5-4068-B7CC-A9067224A676}" type="slidenum">
              <a:rPr lang="ru-RU" smtClean="0"/>
              <a:pPr/>
              <a:t>14</a:t>
            </a:fld>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71472" y="285728"/>
            <a:ext cx="8215370" cy="642942"/>
          </a:xfrm>
        </p:spPr>
        <p:txBody>
          <a:bodyPr>
            <a:normAutofit/>
          </a:bodyPr>
          <a:lstStyle/>
          <a:p>
            <a:r>
              <a:rPr lang="ru-RU" sz="2600" dirty="0" smtClean="0"/>
              <a:t>3. Составляется граф состояний системы</a:t>
            </a:r>
            <a:endParaRPr lang="ru-RU" sz="2600" dirty="0"/>
          </a:p>
        </p:txBody>
      </p:sp>
      <p:pic>
        <p:nvPicPr>
          <p:cNvPr id="6146" name="Picture 2"/>
          <p:cNvPicPr>
            <a:picLocks noChangeAspect="1" noChangeArrowheads="1"/>
          </p:cNvPicPr>
          <p:nvPr/>
        </p:nvPicPr>
        <p:blipFill>
          <a:blip r:embed="rId2"/>
          <a:srcRect/>
          <a:stretch>
            <a:fillRect/>
          </a:stretch>
        </p:blipFill>
        <p:spPr bwMode="auto">
          <a:xfrm>
            <a:off x="1357290" y="1071546"/>
            <a:ext cx="6072230" cy="5433829"/>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normAutofit fontScale="85000" lnSpcReduction="20000"/>
          </a:bodyPr>
          <a:lstStyle/>
          <a:p>
            <a:fld id="{475B89CE-04A5-4068-B7CC-A9067224A676}" type="slidenum">
              <a:rPr lang="ru-RU" smtClean="0"/>
              <a:pPr/>
              <a:t>15</a:t>
            </a:fld>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42910" y="2000240"/>
            <a:ext cx="8153400" cy="4495800"/>
          </a:xfrm>
        </p:spPr>
        <p:txBody>
          <a:bodyPr>
            <a:normAutofit/>
          </a:bodyPr>
          <a:lstStyle/>
          <a:p>
            <a:pPr>
              <a:buNone/>
            </a:pPr>
            <a:r>
              <a:rPr lang="ru-RU" sz="2600" dirty="0" smtClean="0"/>
              <a:t>4. Определяется вектор начальных условий</a:t>
            </a:r>
          </a:p>
          <a:p>
            <a:endParaRPr lang="ru-RU" sz="2600" dirty="0" smtClean="0"/>
          </a:p>
          <a:p>
            <a:endParaRPr lang="ru-RU" sz="2600" dirty="0" smtClean="0"/>
          </a:p>
          <a:p>
            <a:pPr>
              <a:buNone/>
            </a:pPr>
            <a:r>
              <a:rPr lang="ru-RU" sz="2600" dirty="0" smtClean="0"/>
              <a:t>5. Для каждого возможного перехода указывается интенсивность </a:t>
            </a:r>
          </a:p>
          <a:p>
            <a:pPr>
              <a:buNone/>
            </a:pPr>
            <a:r>
              <a:rPr lang="ru-RU" sz="2600" dirty="0" smtClean="0"/>
              <a:t>Составляется матрица переходов </a:t>
            </a:r>
            <a:endParaRPr lang="ru-RU" sz="2600" dirty="0"/>
          </a:p>
        </p:txBody>
      </p:sp>
      <p:pic>
        <p:nvPicPr>
          <p:cNvPr id="4098" name="Picture 2"/>
          <p:cNvPicPr>
            <a:picLocks noChangeAspect="1" noChangeArrowheads="1"/>
          </p:cNvPicPr>
          <p:nvPr/>
        </p:nvPicPr>
        <p:blipFill>
          <a:blip r:embed="rId2"/>
          <a:srcRect/>
          <a:stretch>
            <a:fillRect/>
          </a:stretch>
        </p:blipFill>
        <p:spPr bwMode="auto">
          <a:xfrm>
            <a:off x="2214546" y="2786058"/>
            <a:ext cx="4549620" cy="571504"/>
          </a:xfrm>
          <a:prstGeom prst="rect">
            <a:avLst/>
          </a:prstGeom>
          <a:noFill/>
          <a:ln w="9525">
            <a:noFill/>
            <a:miter lim="800000"/>
            <a:headEnd/>
            <a:tailEnd/>
          </a:ln>
          <a:effectLst/>
        </p:spPr>
      </p:pic>
      <p:pic>
        <p:nvPicPr>
          <p:cNvPr id="4100" name="Picture 4"/>
          <p:cNvPicPr>
            <a:picLocks noChangeAspect="1" noChangeArrowheads="1"/>
          </p:cNvPicPr>
          <p:nvPr/>
        </p:nvPicPr>
        <p:blipFill>
          <a:blip r:embed="rId3"/>
          <a:srcRect/>
          <a:stretch>
            <a:fillRect/>
          </a:stretch>
        </p:blipFill>
        <p:spPr bwMode="auto">
          <a:xfrm>
            <a:off x="3286116" y="3857628"/>
            <a:ext cx="785818" cy="585792"/>
          </a:xfrm>
          <a:prstGeom prst="rect">
            <a:avLst/>
          </a:prstGeom>
          <a:noFill/>
          <a:ln w="9525">
            <a:noFill/>
            <a:miter lim="800000"/>
            <a:headEnd/>
            <a:tailEnd/>
          </a:ln>
          <a:effectLst/>
        </p:spPr>
      </p:pic>
      <p:pic>
        <p:nvPicPr>
          <p:cNvPr id="4101" name="Picture 5"/>
          <p:cNvPicPr>
            <a:picLocks noChangeAspect="1" noChangeArrowheads="1"/>
          </p:cNvPicPr>
          <p:nvPr/>
        </p:nvPicPr>
        <p:blipFill>
          <a:blip r:embed="rId4"/>
          <a:srcRect/>
          <a:stretch>
            <a:fillRect/>
          </a:stretch>
        </p:blipFill>
        <p:spPr bwMode="auto">
          <a:xfrm>
            <a:off x="5786446" y="4357694"/>
            <a:ext cx="2000264" cy="534317"/>
          </a:xfrm>
          <a:prstGeom prst="rect">
            <a:avLst/>
          </a:prstGeom>
          <a:noFill/>
          <a:ln w="9525">
            <a:noFill/>
            <a:miter lim="800000"/>
            <a:headEnd/>
            <a:tailEnd/>
          </a:ln>
          <a:effectLst/>
        </p:spPr>
      </p:pic>
      <p:sp>
        <p:nvSpPr>
          <p:cNvPr id="7" name="Номер слайда 6"/>
          <p:cNvSpPr>
            <a:spLocks noGrp="1"/>
          </p:cNvSpPr>
          <p:nvPr>
            <p:ph type="sldNum" sz="quarter" idx="12"/>
          </p:nvPr>
        </p:nvSpPr>
        <p:spPr/>
        <p:txBody>
          <a:bodyPr>
            <a:normAutofit fontScale="85000" lnSpcReduction="20000"/>
          </a:bodyPr>
          <a:lstStyle/>
          <a:p>
            <a:fld id="{475B89CE-04A5-4068-B7CC-A9067224A676}" type="slidenum">
              <a:rPr lang="ru-RU" smtClean="0"/>
              <a:pPr/>
              <a:t>16</a:t>
            </a:fld>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17</a:t>
            </a:fld>
            <a:endParaRPr lang="ru-RU"/>
          </a:p>
        </p:txBody>
      </p:sp>
      <p:pic>
        <p:nvPicPr>
          <p:cNvPr id="3074" name="Picture 2"/>
          <p:cNvPicPr>
            <a:picLocks noChangeAspect="1" noChangeArrowheads="1"/>
          </p:cNvPicPr>
          <p:nvPr/>
        </p:nvPicPr>
        <p:blipFill>
          <a:blip r:embed="rId2"/>
          <a:srcRect/>
          <a:stretch>
            <a:fillRect/>
          </a:stretch>
        </p:blipFill>
        <p:spPr bwMode="auto">
          <a:xfrm>
            <a:off x="71406" y="357166"/>
            <a:ext cx="8929718" cy="2303095"/>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714380" y="2928934"/>
            <a:ext cx="7715272" cy="340597"/>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1857356" y="3571876"/>
            <a:ext cx="4898606" cy="214314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18</a:t>
            </a:fld>
            <a:endParaRPr lang="ru-RU"/>
          </a:p>
        </p:txBody>
      </p:sp>
      <p:sp>
        <p:nvSpPr>
          <p:cNvPr id="8" name="Прямоугольник 7"/>
          <p:cNvSpPr/>
          <p:nvPr/>
        </p:nvSpPr>
        <p:spPr>
          <a:xfrm>
            <a:off x="500034" y="1643050"/>
            <a:ext cx="8072494" cy="830997"/>
          </a:xfrm>
          <a:prstGeom prst="rect">
            <a:avLst/>
          </a:prstGeom>
        </p:spPr>
        <p:txBody>
          <a:bodyPr wrap="square">
            <a:spAutoFit/>
          </a:bodyPr>
          <a:lstStyle/>
          <a:p>
            <a:r>
              <a:rPr lang="ru-RU" sz="2400" dirty="0" smtClean="0"/>
              <a:t>В матричной форме уравнение Колмогорова записывается в следующем виде</a:t>
            </a:r>
            <a:endParaRPr lang="ru-RU" sz="2400" dirty="0"/>
          </a:p>
        </p:txBody>
      </p:sp>
      <p:pic>
        <p:nvPicPr>
          <p:cNvPr id="2053" name="Picture 5"/>
          <p:cNvPicPr>
            <a:picLocks noChangeAspect="1" noChangeArrowheads="1"/>
          </p:cNvPicPr>
          <p:nvPr/>
        </p:nvPicPr>
        <p:blipFill>
          <a:blip r:embed="rId2"/>
          <a:srcRect/>
          <a:stretch>
            <a:fillRect/>
          </a:stretch>
        </p:blipFill>
        <p:spPr bwMode="auto">
          <a:xfrm>
            <a:off x="3000364" y="2500306"/>
            <a:ext cx="3543300" cy="942975"/>
          </a:xfrm>
          <a:prstGeom prst="rect">
            <a:avLst/>
          </a:prstGeom>
          <a:noFill/>
          <a:ln w="9525">
            <a:noFill/>
            <a:miter lim="800000"/>
            <a:headEnd/>
            <a:tailEnd/>
          </a:ln>
          <a:effectLst/>
        </p:spPr>
      </p:pic>
      <p:pic>
        <p:nvPicPr>
          <p:cNvPr id="2054" name="Picture 6"/>
          <p:cNvPicPr>
            <a:picLocks noChangeAspect="1" noChangeArrowheads="1"/>
          </p:cNvPicPr>
          <p:nvPr/>
        </p:nvPicPr>
        <p:blipFill>
          <a:blip r:embed="rId3"/>
          <a:srcRect/>
          <a:stretch>
            <a:fillRect/>
          </a:stretch>
        </p:blipFill>
        <p:spPr bwMode="auto">
          <a:xfrm>
            <a:off x="1428728" y="3714752"/>
            <a:ext cx="6067425" cy="1590675"/>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19</a:t>
            </a:fld>
            <a:endParaRPr lang="ru-RU"/>
          </a:p>
        </p:txBody>
      </p:sp>
      <p:sp>
        <p:nvSpPr>
          <p:cNvPr id="5" name="Содержимое 2"/>
          <p:cNvSpPr>
            <a:spLocks noGrp="1"/>
          </p:cNvSpPr>
          <p:nvPr>
            <p:ph sz="quarter" idx="1"/>
          </p:nvPr>
        </p:nvSpPr>
        <p:spPr>
          <a:xfrm>
            <a:off x="428596" y="2071678"/>
            <a:ext cx="8153400" cy="400040"/>
          </a:xfrm>
        </p:spPr>
        <p:txBody>
          <a:bodyPr>
            <a:noAutofit/>
          </a:bodyPr>
          <a:lstStyle/>
          <a:p>
            <a:pPr>
              <a:buNone/>
            </a:pPr>
            <a:r>
              <a:rPr lang="ru-RU" sz="2400" dirty="0" smtClean="0"/>
              <a:t>используя условие нормировки, после преобразования</a:t>
            </a:r>
          </a:p>
          <a:p>
            <a:pPr>
              <a:buNone/>
            </a:pPr>
            <a:endParaRPr lang="ru-RU" sz="2400" dirty="0" smtClean="0"/>
          </a:p>
          <a:p>
            <a:pPr>
              <a:buNone/>
            </a:pPr>
            <a:endParaRPr lang="ru-RU" sz="2400" dirty="0"/>
          </a:p>
        </p:txBody>
      </p:sp>
      <p:pic>
        <p:nvPicPr>
          <p:cNvPr id="6" name="Picture 2"/>
          <p:cNvPicPr>
            <a:picLocks noChangeAspect="1" noChangeArrowheads="1"/>
          </p:cNvPicPr>
          <p:nvPr/>
        </p:nvPicPr>
        <p:blipFill>
          <a:blip r:embed="rId2"/>
          <a:srcRect/>
          <a:stretch>
            <a:fillRect/>
          </a:stretch>
        </p:blipFill>
        <p:spPr bwMode="auto">
          <a:xfrm>
            <a:off x="2857488" y="2928934"/>
            <a:ext cx="2857520" cy="922364"/>
          </a:xfrm>
          <a:prstGeom prst="rect">
            <a:avLst/>
          </a:prstGeom>
          <a:noFill/>
          <a:ln w="9525">
            <a:noFill/>
            <a:miter lim="800000"/>
            <a:headEnd/>
            <a:tailEnd/>
          </a:ln>
          <a:effectLst/>
        </p:spPr>
      </p:pic>
      <p:pic>
        <p:nvPicPr>
          <p:cNvPr id="7" name="Picture 3"/>
          <p:cNvPicPr>
            <a:picLocks noChangeAspect="1" noChangeArrowheads="1"/>
          </p:cNvPicPr>
          <p:nvPr/>
        </p:nvPicPr>
        <p:blipFill>
          <a:blip r:embed="rId3"/>
          <a:srcRect/>
          <a:stretch>
            <a:fillRect/>
          </a:stretch>
        </p:blipFill>
        <p:spPr bwMode="auto">
          <a:xfrm>
            <a:off x="1214414" y="4214818"/>
            <a:ext cx="6734175" cy="1209675"/>
          </a:xfrm>
          <a:prstGeom prst="rect">
            <a:avLst/>
          </a:prstGeom>
          <a:noFill/>
          <a:ln w="9525">
            <a:noFill/>
            <a:miter lim="800000"/>
            <a:headEnd/>
            <a:tailEnd/>
          </a:ln>
          <a:effectLst/>
        </p:spPr>
      </p:pic>
      <p:pic>
        <p:nvPicPr>
          <p:cNvPr id="8" name="Picture 4"/>
          <p:cNvPicPr>
            <a:picLocks noChangeAspect="1" noChangeArrowheads="1"/>
          </p:cNvPicPr>
          <p:nvPr/>
        </p:nvPicPr>
        <p:blipFill>
          <a:blip r:embed="rId4"/>
          <a:srcRect/>
          <a:stretch>
            <a:fillRect/>
          </a:stretch>
        </p:blipFill>
        <p:spPr bwMode="auto">
          <a:xfrm>
            <a:off x="2643174" y="5500702"/>
            <a:ext cx="3705225" cy="62865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500034" y="1500174"/>
            <a:ext cx="8153400" cy="4495800"/>
          </a:xfrm>
        </p:spPr>
        <p:txBody>
          <a:bodyPr>
            <a:noAutofit/>
          </a:bodyPr>
          <a:lstStyle/>
          <a:p>
            <a:r>
              <a:rPr lang="ru-RU" sz="2200" dirty="0" smtClean="0"/>
              <a:t>Процесс возникновения  отказов, оценка показателей надежности ремонтируемых объектов, организация и проведение технических обслуживаний и ремонтов, снабжение запасными частями и многие другие вопросы теории и практики эксплуатации электроустановок могут быть решены с использованием теории массового обслуживания.</a:t>
            </a:r>
          </a:p>
          <a:p>
            <a:r>
              <a:rPr lang="ru-RU" sz="2200" dirty="0" smtClean="0"/>
              <a:t>Теория массового обслуживания – раздел теории вероятностей. </a:t>
            </a:r>
            <a:r>
              <a:rPr lang="ru-RU" sz="2200" b="1" i="1" dirty="0" smtClean="0"/>
              <a:t>Системой массового обслуживания (СМО) называется система, состоящая из определенного числа обслуживаемых единиц, которые называются каналами обслуживания. </a:t>
            </a:r>
            <a:r>
              <a:rPr lang="ru-RU" sz="2200" dirty="0" smtClean="0"/>
              <a:t>Основными элементами системы массового обслуживания являются поток событий, число каналов и быстродействие каждого из них. </a:t>
            </a:r>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2</a:t>
            </a:fld>
            <a:endParaRPr lang="ru-R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28600"/>
            <a:ext cx="8623204" cy="990600"/>
          </a:xfrm>
        </p:spPr>
        <p:txBody>
          <a:bodyPr>
            <a:noAutofit/>
          </a:bodyPr>
          <a:lstStyle/>
          <a:p>
            <a:r>
              <a:rPr lang="ru-RU" sz="2800" dirty="0" smtClean="0"/>
              <a:t>Оценка надежности восстанавливаемых систем электроснабжения с учетом специфики их построения</a:t>
            </a:r>
            <a:endParaRPr lang="ru-RU" sz="2800" dirty="0"/>
          </a:p>
        </p:txBody>
      </p:sp>
      <p:pic>
        <p:nvPicPr>
          <p:cNvPr id="5122" name="Picture 2"/>
          <p:cNvPicPr>
            <a:picLocks noGrp="1" noChangeAspect="1" noChangeArrowheads="1"/>
          </p:cNvPicPr>
          <p:nvPr>
            <p:ph sz="quarter" idx="1"/>
          </p:nvPr>
        </p:nvPicPr>
        <p:blipFill>
          <a:blip r:embed="rId2"/>
          <a:srcRect/>
          <a:stretch>
            <a:fillRect/>
          </a:stretch>
        </p:blipFill>
        <p:spPr bwMode="auto">
          <a:xfrm>
            <a:off x="285720" y="2071678"/>
            <a:ext cx="8626914" cy="1571636"/>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2643174" y="4000504"/>
            <a:ext cx="2905125" cy="1657350"/>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normAutofit fontScale="85000" lnSpcReduction="20000"/>
          </a:bodyPr>
          <a:lstStyle/>
          <a:p>
            <a:fld id="{475B89CE-04A5-4068-B7CC-A9067224A676}" type="slidenum">
              <a:rPr lang="ru-RU" smtClean="0"/>
              <a:pPr/>
              <a:t>20</a:t>
            </a:fld>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12648" y="1600200"/>
            <a:ext cx="8153400" cy="828668"/>
          </a:xfrm>
        </p:spPr>
        <p:txBody>
          <a:bodyPr>
            <a:normAutofit/>
          </a:bodyPr>
          <a:lstStyle/>
          <a:p>
            <a:r>
              <a:rPr lang="ru-RU" sz="2400" dirty="0" smtClean="0"/>
              <a:t>Система дифференциальных уравнений относительно вероятностей переходов</a:t>
            </a:r>
            <a:endParaRPr lang="ru-RU" sz="2400" dirty="0"/>
          </a:p>
        </p:txBody>
      </p:sp>
      <p:pic>
        <p:nvPicPr>
          <p:cNvPr id="6146" name="Picture 2"/>
          <p:cNvPicPr>
            <a:picLocks noChangeAspect="1" noChangeArrowheads="1"/>
          </p:cNvPicPr>
          <p:nvPr/>
        </p:nvPicPr>
        <p:blipFill>
          <a:blip r:embed="rId2"/>
          <a:srcRect/>
          <a:stretch>
            <a:fillRect/>
          </a:stretch>
        </p:blipFill>
        <p:spPr bwMode="auto">
          <a:xfrm>
            <a:off x="785786" y="2500306"/>
            <a:ext cx="3438525" cy="1209675"/>
          </a:xfrm>
          <a:prstGeom prst="rect">
            <a:avLst/>
          </a:prstGeom>
          <a:noFill/>
          <a:ln w="9525">
            <a:noFill/>
            <a:miter lim="800000"/>
            <a:headEnd/>
            <a:tailEnd/>
          </a:ln>
          <a:effectLst/>
        </p:spPr>
      </p:pic>
      <p:sp>
        <p:nvSpPr>
          <p:cNvPr id="5" name="TextBox 4"/>
          <p:cNvSpPr txBox="1"/>
          <p:nvPr/>
        </p:nvSpPr>
        <p:spPr>
          <a:xfrm>
            <a:off x="714348" y="4071942"/>
            <a:ext cx="628698" cy="369332"/>
          </a:xfrm>
          <a:prstGeom prst="rect">
            <a:avLst/>
          </a:prstGeom>
          <a:noFill/>
        </p:spPr>
        <p:txBody>
          <a:bodyPr wrap="none" rtlCol="0">
            <a:spAutoFit/>
          </a:bodyPr>
          <a:lstStyle/>
          <a:p>
            <a:r>
              <a:rPr lang="ru-RU" dirty="0" smtClean="0"/>
              <a:t>При </a:t>
            </a:r>
            <a:endParaRPr lang="ru-RU" dirty="0"/>
          </a:p>
        </p:txBody>
      </p:sp>
      <p:pic>
        <p:nvPicPr>
          <p:cNvPr id="6147" name="Picture 3"/>
          <p:cNvPicPr>
            <a:picLocks noChangeAspect="1" noChangeArrowheads="1"/>
          </p:cNvPicPr>
          <p:nvPr/>
        </p:nvPicPr>
        <p:blipFill>
          <a:blip r:embed="rId3"/>
          <a:srcRect/>
          <a:stretch>
            <a:fillRect/>
          </a:stretch>
        </p:blipFill>
        <p:spPr bwMode="auto">
          <a:xfrm>
            <a:off x="1357290" y="4071942"/>
            <a:ext cx="2295525" cy="314325"/>
          </a:xfrm>
          <a:prstGeom prst="rect">
            <a:avLst/>
          </a:prstGeom>
          <a:noFill/>
          <a:ln w="9525">
            <a:noFill/>
            <a:miter lim="800000"/>
            <a:headEnd/>
            <a:tailEnd/>
          </a:ln>
          <a:effectLst/>
        </p:spPr>
      </p:pic>
      <p:pic>
        <p:nvPicPr>
          <p:cNvPr id="6148" name="Picture 4"/>
          <p:cNvPicPr>
            <a:picLocks noChangeAspect="1" noChangeArrowheads="1"/>
          </p:cNvPicPr>
          <p:nvPr/>
        </p:nvPicPr>
        <p:blipFill>
          <a:blip r:embed="rId4"/>
          <a:srcRect/>
          <a:stretch>
            <a:fillRect/>
          </a:stretch>
        </p:blipFill>
        <p:spPr bwMode="auto">
          <a:xfrm>
            <a:off x="571472" y="4643446"/>
            <a:ext cx="3705225" cy="1209675"/>
          </a:xfrm>
          <a:prstGeom prst="rect">
            <a:avLst/>
          </a:prstGeom>
          <a:noFill/>
          <a:ln w="9525">
            <a:noFill/>
            <a:miter lim="800000"/>
            <a:headEnd/>
            <a:tailEnd/>
          </a:ln>
          <a:effectLst/>
        </p:spPr>
      </p:pic>
      <p:pic>
        <p:nvPicPr>
          <p:cNvPr id="6149" name="Picture 5"/>
          <p:cNvPicPr>
            <a:picLocks noChangeAspect="1" noChangeArrowheads="1"/>
          </p:cNvPicPr>
          <p:nvPr/>
        </p:nvPicPr>
        <p:blipFill>
          <a:blip r:embed="rId5"/>
          <a:srcRect/>
          <a:stretch>
            <a:fillRect/>
          </a:stretch>
        </p:blipFill>
        <p:spPr bwMode="auto">
          <a:xfrm>
            <a:off x="1857356" y="6072206"/>
            <a:ext cx="3209925" cy="476250"/>
          </a:xfrm>
          <a:prstGeom prst="rect">
            <a:avLst/>
          </a:prstGeom>
          <a:noFill/>
          <a:ln w="9525">
            <a:noFill/>
            <a:miter lim="800000"/>
            <a:headEnd/>
            <a:tailEnd/>
          </a:ln>
          <a:effectLst/>
        </p:spPr>
      </p:pic>
      <p:sp>
        <p:nvSpPr>
          <p:cNvPr id="9" name="Номер слайда 8"/>
          <p:cNvSpPr>
            <a:spLocks noGrp="1"/>
          </p:cNvSpPr>
          <p:nvPr>
            <p:ph type="sldNum" sz="quarter" idx="12"/>
          </p:nvPr>
        </p:nvSpPr>
        <p:spPr/>
        <p:txBody>
          <a:bodyPr>
            <a:normAutofit fontScale="85000" lnSpcReduction="20000"/>
          </a:bodyPr>
          <a:lstStyle/>
          <a:p>
            <a:fld id="{475B89CE-04A5-4068-B7CC-A9067224A676}" type="slidenum">
              <a:rPr lang="ru-RU" smtClean="0"/>
              <a:pPr/>
              <a:t>21</a:t>
            </a:fld>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12648" y="1600200"/>
            <a:ext cx="8153400" cy="1257296"/>
          </a:xfrm>
        </p:spPr>
        <p:txBody>
          <a:bodyPr>
            <a:normAutofit/>
          </a:bodyPr>
          <a:lstStyle/>
          <a:p>
            <a:pPr>
              <a:buNone/>
            </a:pPr>
            <a:r>
              <a:rPr lang="ru-RU" sz="2200" dirty="0" smtClean="0"/>
              <a:t>Коэффициент готовности, как вероятность нахождения установки в работоспособном состоянии, можно определить обратным преобразованием Лапласа</a:t>
            </a:r>
            <a:endParaRPr lang="ru-RU" sz="2200" dirty="0"/>
          </a:p>
        </p:txBody>
      </p:sp>
      <p:pic>
        <p:nvPicPr>
          <p:cNvPr id="7170" name="Picture 2"/>
          <p:cNvPicPr>
            <a:picLocks noChangeAspect="1" noChangeArrowheads="1"/>
          </p:cNvPicPr>
          <p:nvPr/>
        </p:nvPicPr>
        <p:blipFill>
          <a:blip r:embed="rId2"/>
          <a:srcRect/>
          <a:stretch>
            <a:fillRect/>
          </a:stretch>
        </p:blipFill>
        <p:spPr bwMode="auto">
          <a:xfrm>
            <a:off x="2000232" y="2643182"/>
            <a:ext cx="4812400" cy="995265"/>
          </a:xfrm>
          <a:prstGeom prst="rect">
            <a:avLst/>
          </a:prstGeom>
          <a:noFill/>
          <a:ln w="9525">
            <a:noFill/>
            <a:miter lim="800000"/>
            <a:headEnd/>
            <a:tailEnd/>
          </a:ln>
          <a:effectLst/>
        </p:spPr>
      </p:pic>
      <p:sp>
        <p:nvSpPr>
          <p:cNvPr id="6" name="TextBox 5"/>
          <p:cNvSpPr txBox="1"/>
          <p:nvPr/>
        </p:nvSpPr>
        <p:spPr>
          <a:xfrm>
            <a:off x="500034" y="3571876"/>
            <a:ext cx="8501122" cy="769441"/>
          </a:xfrm>
          <a:prstGeom prst="rect">
            <a:avLst/>
          </a:prstGeom>
          <a:noFill/>
        </p:spPr>
        <p:txBody>
          <a:bodyPr wrap="square" rtlCol="0">
            <a:spAutoFit/>
          </a:bodyPr>
          <a:lstStyle/>
          <a:p>
            <a:r>
              <a:rPr lang="ru-RU" sz="2200" dirty="0" smtClean="0"/>
              <a:t>При значениях </a:t>
            </a:r>
            <a:r>
              <a:rPr lang="ru-RU" sz="2200" dirty="0" err="1" smtClean="0"/>
              <a:t>t</a:t>
            </a:r>
            <a:r>
              <a:rPr lang="ru-RU" sz="2200" dirty="0" smtClean="0"/>
              <a:t>, стремящихся к бесконечности, устанавливается стационарный режим и </a:t>
            </a:r>
            <a:r>
              <a:rPr lang="ru-RU" sz="2200" dirty="0" err="1" smtClean="0"/>
              <a:t>Ро</a:t>
            </a:r>
            <a:r>
              <a:rPr lang="ru-RU" sz="2200" dirty="0" smtClean="0"/>
              <a:t> перестает зависеть от времени.</a:t>
            </a:r>
            <a:endParaRPr lang="ru-RU" sz="2200" dirty="0"/>
          </a:p>
        </p:txBody>
      </p:sp>
      <p:pic>
        <p:nvPicPr>
          <p:cNvPr id="7171" name="Picture 3"/>
          <p:cNvPicPr>
            <a:picLocks noChangeAspect="1" noChangeArrowheads="1"/>
          </p:cNvPicPr>
          <p:nvPr/>
        </p:nvPicPr>
        <p:blipFill>
          <a:blip r:embed="rId3"/>
          <a:srcRect/>
          <a:stretch>
            <a:fillRect/>
          </a:stretch>
        </p:blipFill>
        <p:spPr bwMode="auto">
          <a:xfrm>
            <a:off x="3143240" y="4286256"/>
            <a:ext cx="1704975" cy="495300"/>
          </a:xfrm>
          <a:prstGeom prst="rect">
            <a:avLst/>
          </a:prstGeom>
          <a:noFill/>
          <a:ln w="9525">
            <a:noFill/>
            <a:miter lim="800000"/>
            <a:headEnd/>
            <a:tailEnd/>
          </a:ln>
          <a:effectLst/>
        </p:spPr>
      </p:pic>
      <p:sp>
        <p:nvSpPr>
          <p:cNvPr id="8" name="TextBox 7"/>
          <p:cNvSpPr txBox="1"/>
          <p:nvPr/>
        </p:nvSpPr>
        <p:spPr>
          <a:xfrm>
            <a:off x="571472" y="4857760"/>
            <a:ext cx="3111236" cy="430887"/>
          </a:xfrm>
          <a:prstGeom prst="rect">
            <a:avLst/>
          </a:prstGeom>
          <a:noFill/>
        </p:spPr>
        <p:txBody>
          <a:bodyPr wrap="none" rtlCol="0">
            <a:spAutoFit/>
          </a:bodyPr>
          <a:lstStyle/>
          <a:p>
            <a:r>
              <a:rPr lang="ru-RU" sz="2200" dirty="0" smtClean="0"/>
              <a:t>для простейшего потока</a:t>
            </a:r>
            <a:endParaRPr lang="ru-RU" sz="2200" dirty="0"/>
          </a:p>
        </p:txBody>
      </p:sp>
      <p:pic>
        <p:nvPicPr>
          <p:cNvPr id="7172" name="Picture 4"/>
          <p:cNvPicPr>
            <a:picLocks noChangeAspect="1" noChangeArrowheads="1"/>
          </p:cNvPicPr>
          <p:nvPr/>
        </p:nvPicPr>
        <p:blipFill>
          <a:blip r:embed="rId4"/>
          <a:srcRect/>
          <a:stretch>
            <a:fillRect/>
          </a:stretch>
        </p:blipFill>
        <p:spPr bwMode="auto">
          <a:xfrm>
            <a:off x="3929058" y="4857760"/>
            <a:ext cx="2162175" cy="457200"/>
          </a:xfrm>
          <a:prstGeom prst="rect">
            <a:avLst/>
          </a:prstGeom>
          <a:noFill/>
          <a:ln w="9525">
            <a:noFill/>
            <a:miter lim="800000"/>
            <a:headEnd/>
            <a:tailEnd/>
          </a:ln>
          <a:effectLst/>
        </p:spPr>
      </p:pic>
      <p:pic>
        <p:nvPicPr>
          <p:cNvPr id="7173" name="Picture 5"/>
          <p:cNvPicPr>
            <a:picLocks noChangeAspect="1" noChangeArrowheads="1"/>
          </p:cNvPicPr>
          <p:nvPr/>
        </p:nvPicPr>
        <p:blipFill>
          <a:blip r:embed="rId5"/>
          <a:srcRect/>
          <a:stretch>
            <a:fillRect/>
          </a:stretch>
        </p:blipFill>
        <p:spPr bwMode="auto">
          <a:xfrm>
            <a:off x="2857488" y="5572140"/>
            <a:ext cx="2209594" cy="500066"/>
          </a:xfrm>
          <a:prstGeom prst="rect">
            <a:avLst/>
          </a:prstGeom>
          <a:noFill/>
          <a:ln w="9525">
            <a:noFill/>
            <a:miter lim="800000"/>
            <a:headEnd/>
            <a:tailEnd/>
          </a:ln>
          <a:effectLst/>
        </p:spPr>
      </p:pic>
      <p:sp>
        <p:nvSpPr>
          <p:cNvPr id="10" name="Номер слайда 9"/>
          <p:cNvSpPr>
            <a:spLocks noGrp="1"/>
          </p:cNvSpPr>
          <p:nvPr>
            <p:ph type="sldNum" sz="quarter" idx="12"/>
          </p:nvPr>
        </p:nvSpPr>
        <p:spPr/>
        <p:txBody>
          <a:bodyPr>
            <a:normAutofit fontScale="85000" lnSpcReduction="20000"/>
          </a:bodyPr>
          <a:lstStyle/>
          <a:p>
            <a:fld id="{475B89CE-04A5-4068-B7CC-A9067224A676}" type="slidenum">
              <a:rPr lang="ru-RU" smtClean="0"/>
              <a:pPr/>
              <a:t>22</a:t>
            </a:fld>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8194" name="Picture 2"/>
          <p:cNvPicPr>
            <a:picLocks noChangeAspect="1" noChangeArrowheads="1"/>
          </p:cNvPicPr>
          <p:nvPr/>
        </p:nvPicPr>
        <p:blipFill>
          <a:blip r:embed="rId2"/>
          <a:srcRect/>
          <a:stretch>
            <a:fillRect/>
          </a:stretch>
        </p:blipFill>
        <p:spPr bwMode="auto">
          <a:xfrm>
            <a:off x="214282" y="142852"/>
            <a:ext cx="8715404" cy="2090315"/>
          </a:xfrm>
          <a:prstGeom prst="rect">
            <a:avLst/>
          </a:prstGeom>
          <a:noFill/>
          <a:ln w="9525">
            <a:noFill/>
            <a:miter lim="800000"/>
            <a:headEnd/>
            <a:tailEnd/>
          </a:ln>
          <a:effectLst/>
        </p:spPr>
      </p:pic>
      <p:sp>
        <p:nvSpPr>
          <p:cNvPr id="5" name="TextBox 4"/>
          <p:cNvSpPr txBox="1"/>
          <p:nvPr/>
        </p:nvSpPr>
        <p:spPr>
          <a:xfrm>
            <a:off x="357158" y="2285992"/>
            <a:ext cx="8358246" cy="2277547"/>
          </a:xfrm>
          <a:prstGeom prst="rect">
            <a:avLst/>
          </a:prstGeom>
          <a:noFill/>
        </p:spPr>
        <p:txBody>
          <a:bodyPr wrap="square" rtlCol="0">
            <a:spAutoFit/>
          </a:bodyPr>
          <a:lstStyle/>
          <a:p>
            <a:r>
              <a:rPr lang="ru-RU" sz="2200" dirty="0" smtClean="0"/>
              <a:t>Р е </a:t>
            </a:r>
            <a:r>
              <a:rPr lang="ru-RU" sz="2200" dirty="0" err="1" smtClean="0"/>
              <a:t>ш</a:t>
            </a:r>
            <a:r>
              <a:rPr lang="ru-RU" sz="2200" dirty="0" smtClean="0"/>
              <a:t> </a:t>
            </a:r>
            <a:r>
              <a:rPr lang="ru-RU" sz="2200" dirty="0" err="1" smtClean="0"/>
              <a:t>е</a:t>
            </a:r>
            <a:r>
              <a:rPr lang="ru-RU" sz="2200" dirty="0" smtClean="0"/>
              <a:t> </a:t>
            </a:r>
            <a:r>
              <a:rPr lang="ru-RU" sz="2200" dirty="0" err="1" smtClean="0"/>
              <a:t>н</a:t>
            </a:r>
            <a:r>
              <a:rPr lang="ru-RU" sz="2200" dirty="0" smtClean="0"/>
              <a:t> и е.</a:t>
            </a:r>
          </a:p>
          <a:p>
            <a:r>
              <a:rPr lang="ru-RU" sz="2000" dirty="0" smtClean="0"/>
              <a:t>Система электроснабжения может находиться в одном из трех состояний:</a:t>
            </a:r>
          </a:p>
          <a:p>
            <a:r>
              <a:rPr lang="ru-RU" sz="2000" dirty="0" smtClean="0"/>
              <a:t>0 − оба предохранителя исправны,</a:t>
            </a:r>
          </a:p>
          <a:p>
            <a:r>
              <a:rPr lang="ru-RU" sz="2000" dirty="0" smtClean="0"/>
              <a:t>1 − вышел из строя один предохранитель,</a:t>
            </a:r>
          </a:p>
          <a:p>
            <a:r>
              <a:rPr lang="ru-RU" sz="2000" dirty="0" smtClean="0"/>
              <a:t>2 − вышли из строя оба предохранителя.</a:t>
            </a:r>
          </a:p>
          <a:p>
            <a:r>
              <a:rPr lang="ru-RU" sz="2000" dirty="0" smtClean="0"/>
              <a:t>Потребитель получает питание только в состоянии 0 и не получает его в состояниях 1 и 2.</a:t>
            </a:r>
            <a:endParaRPr lang="ru-RU" sz="2000" dirty="0"/>
          </a:p>
        </p:txBody>
      </p:sp>
      <p:pic>
        <p:nvPicPr>
          <p:cNvPr id="8195" name="Picture 3"/>
          <p:cNvPicPr>
            <a:picLocks noChangeAspect="1" noChangeArrowheads="1"/>
          </p:cNvPicPr>
          <p:nvPr/>
        </p:nvPicPr>
        <p:blipFill>
          <a:blip r:embed="rId3"/>
          <a:srcRect/>
          <a:stretch>
            <a:fillRect/>
          </a:stretch>
        </p:blipFill>
        <p:spPr bwMode="auto">
          <a:xfrm>
            <a:off x="2285984" y="4643446"/>
            <a:ext cx="4343400" cy="1295400"/>
          </a:xfrm>
          <a:prstGeom prst="rect">
            <a:avLst/>
          </a:prstGeom>
          <a:noFill/>
          <a:ln w="9525">
            <a:noFill/>
            <a:miter lim="800000"/>
            <a:headEnd/>
            <a:tailEnd/>
          </a:ln>
          <a:effectLst/>
        </p:spPr>
      </p:pic>
      <p:sp>
        <p:nvSpPr>
          <p:cNvPr id="6" name="Номер слайда 5"/>
          <p:cNvSpPr>
            <a:spLocks noGrp="1"/>
          </p:cNvSpPr>
          <p:nvPr>
            <p:ph type="sldNum" sz="quarter" idx="12"/>
          </p:nvPr>
        </p:nvSpPr>
        <p:spPr/>
        <p:txBody>
          <a:bodyPr>
            <a:normAutofit fontScale="85000" lnSpcReduction="20000"/>
          </a:bodyPr>
          <a:lstStyle/>
          <a:p>
            <a:fld id="{475B89CE-04A5-4068-B7CC-A9067224A676}" type="slidenum">
              <a:rPr lang="ru-RU" smtClean="0"/>
              <a:pPr/>
              <a:t>23</a:t>
            </a:fld>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9218" name="Picture 2"/>
          <p:cNvPicPr>
            <a:picLocks noChangeAspect="1" noChangeArrowheads="1"/>
          </p:cNvPicPr>
          <p:nvPr/>
        </p:nvPicPr>
        <p:blipFill>
          <a:blip r:embed="rId2"/>
          <a:srcRect/>
          <a:stretch>
            <a:fillRect/>
          </a:stretch>
        </p:blipFill>
        <p:spPr bwMode="auto">
          <a:xfrm>
            <a:off x="928662" y="1500174"/>
            <a:ext cx="7500990" cy="5076543"/>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24</a:t>
            </a:fld>
            <a:endParaRPr lang="ru-R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71438" y="2357430"/>
            <a:ext cx="8929718" cy="3409950"/>
          </a:xfrm>
          <a:prstGeom prst="rect">
            <a:avLst/>
          </a:prstGeom>
          <a:noFill/>
          <a:ln w="9525">
            <a:noFill/>
            <a:miter lim="800000"/>
            <a:headEnd/>
            <a:tailEnd/>
          </a:ln>
          <a:effectLst/>
        </p:spPr>
      </p:pic>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25</a:t>
            </a:fld>
            <a:endParaRPr 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Система, состоящая из последовательных восстанавливаемых элементов</a:t>
            </a:r>
            <a:endParaRPr lang="ru-RU" sz="3200" dirty="0"/>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26</a:t>
            </a:fld>
            <a:endParaRPr lang="ru-RU"/>
          </a:p>
        </p:txBody>
      </p:sp>
      <p:sp>
        <p:nvSpPr>
          <p:cNvPr id="4" name="Содержимое 3"/>
          <p:cNvSpPr>
            <a:spLocks noGrp="1"/>
          </p:cNvSpPr>
          <p:nvPr>
            <p:ph sz="quarter" idx="1"/>
          </p:nvPr>
        </p:nvSpPr>
        <p:spPr>
          <a:xfrm>
            <a:off x="571472" y="1857364"/>
            <a:ext cx="8153400" cy="2686056"/>
          </a:xfrm>
        </p:spPr>
        <p:txBody>
          <a:bodyPr>
            <a:normAutofit/>
          </a:bodyPr>
          <a:lstStyle/>
          <a:p>
            <a:r>
              <a:rPr lang="ru-RU" sz="2400" dirty="0" smtClean="0"/>
              <a:t>Система, состоящая из нескольких последовательно соединенных элементов, прекращает свою работу всякий раз, как только повреждается любой из этих элементов. На практике потоки отказов элементов систем электроснабжения обладают свойством ординарности, которое позволяет пренебречь одновременным отказом более одного элемента.</a:t>
            </a:r>
            <a:endParaRPr lang="ru-RU" sz="2400" dirty="0"/>
          </a:p>
        </p:txBody>
      </p:sp>
      <p:pic>
        <p:nvPicPr>
          <p:cNvPr id="4098" name="Picture 2"/>
          <p:cNvPicPr>
            <a:picLocks noChangeAspect="1" noChangeArrowheads="1"/>
          </p:cNvPicPr>
          <p:nvPr/>
        </p:nvPicPr>
        <p:blipFill>
          <a:blip r:embed="rId2"/>
          <a:srcRect/>
          <a:stretch>
            <a:fillRect/>
          </a:stretch>
        </p:blipFill>
        <p:spPr bwMode="auto">
          <a:xfrm>
            <a:off x="3286116" y="4643446"/>
            <a:ext cx="2667291" cy="1285884"/>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27</a:t>
            </a:fld>
            <a:endParaRPr lang="ru-RU"/>
          </a:p>
        </p:txBody>
      </p:sp>
      <p:pic>
        <p:nvPicPr>
          <p:cNvPr id="5122" name="Picture 2"/>
          <p:cNvPicPr>
            <a:picLocks noChangeAspect="1" noChangeArrowheads="1"/>
          </p:cNvPicPr>
          <p:nvPr/>
        </p:nvPicPr>
        <p:blipFill>
          <a:blip r:embed="rId2"/>
          <a:srcRect/>
          <a:stretch>
            <a:fillRect/>
          </a:stretch>
        </p:blipFill>
        <p:spPr bwMode="auto">
          <a:xfrm>
            <a:off x="500034" y="1714488"/>
            <a:ext cx="8358246" cy="1782400"/>
          </a:xfrm>
          <a:prstGeom prst="rect">
            <a:avLst/>
          </a:prstGeom>
          <a:noFill/>
          <a:ln w="9525">
            <a:noFill/>
            <a:miter lim="800000"/>
            <a:headEnd/>
            <a:tailEnd/>
          </a:ln>
          <a:effectLst/>
        </p:spPr>
      </p:pic>
      <p:pic>
        <p:nvPicPr>
          <p:cNvPr id="5124" name="Picture 4"/>
          <p:cNvPicPr>
            <a:picLocks noChangeAspect="1" noChangeArrowheads="1"/>
          </p:cNvPicPr>
          <p:nvPr/>
        </p:nvPicPr>
        <p:blipFill>
          <a:blip r:embed="rId3"/>
          <a:srcRect/>
          <a:stretch>
            <a:fillRect/>
          </a:stretch>
        </p:blipFill>
        <p:spPr bwMode="auto">
          <a:xfrm>
            <a:off x="500034" y="3429000"/>
            <a:ext cx="8286777" cy="477766"/>
          </a:xfrm>
          <a:prstGeom prst="rect">
            <a:avLst/>
          </a:prstGeom>
          <a:noFill/>
          <a:ln w="9525">
            <a:noFill/>
            <a:miter lim="800000"/>
            <a:headEnd/>
            <a:tailEnd/>
          </a:ln>
          <a:effectLst/>
        </p:spPr>
      </p:pic>
      <p:pic>
        <p:nvPicPr>
          <p:cNvPr id="5125" name="Picture 5"/>
          <p:cNvPicPr>
            <a:picLocks noChangeAspect="1" noChangeArrowheads="1"/>
          </p:cNvPicPr>
          <p:nvPr/>
        </p:nvPicPr>
        <p:blipFill>
          <a:blip r:embed="rId4"/>
          <a:srcRect/>
          <a:stretch>
            <a:fillRect/>
          </a:stretch>
        </p:blipFill>
        <p:spPr bwMode="auto">
          <a:xfrm>
            <a:off x="2928926" y="4286256"/>
            <a:ext cx="3162300" cy="1619250"/>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28</a:t>
            </a:fld>
            <a:endParaRPr lang="ru-RU"/>
          </a:p>
        </p:txBody>
      </p:sp>
      <p:sp>
        <p:nvSpPr>
          <p:cNvPr id="4" name="Содержимое 3"/>
          <p:cNvSpPr>
            <a:spLocks noGrp="1"/>
          </p:cNvSpPr>
          <p:nvPr>
            <p:ph sz="quarter" idx="1"/>
          </p:nvPr>
        </p:nvSpPr>
        <p:spPr>
          <a:xfrm>
            <a:off x="642910" y="1857364"/>
            <a:ext cx="8153400" cy="1971676"/>
          </a:xfrm>
        </p:spPr>
        <p:txBody>
          <a:bodyPr>
            <a:normAutofit/>
          </a:bodyPr>
          <a:lstStyle/>
          <a:p>
            <a:r>
              <a:rPr lang="ru-RU" sz="2400" dirty="0" smtClean="0"/>
              <a:t>Для высоконадежных элементов систем электроснабжения при относительно небольшом значении </a:t>
            </a:r>
            <a:r>
              <a:rPr lang="ru-RU" sz="2400" dirty="0" err="1" smtClean="0"/>
              <a:t>n</a:t>
            </a:r>
            <a:r>
              <a:rPr lang="ru-RU" sz="2400" dirty="0" smtClean="0"/>
              <a:t> в практических расчетах используется приближенная формула</a:t>
            </a:r>
            <a:endParaRPr lang="ru-RU" sz="2400" dirty="0"/>
          </a:p>
        </p:txBody>
      </p:sp>
      <p:pic>
        <p:nvPicPr>
          <p:cNvPr id="6146" name="Picture 2"/>
          <p:cNvPicPr>
            <a:picLocks noChangeAspect="1" noChangeArrowheads="1"/>
          </p:cNvPicPr>
          <p:nvPr/>
        </p:nvPicPr>
        <p:blipFill>
          <a:blip r:embed="rId2"/>
          <a:srcRect/>
          <a:stretch>
            <a:fillRect/>
          </a:stretch>
        </p:blipFill>
        <p:spPr bwMode="auto">
          <a:xfrm>
            <a:off x="3286116" y="4000504"/>
            <a:ext cx="2063764" cy="1003993"/>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28600"/>
            <a:ext cx="8858280" cy="990600"/>
          </a:xfrm>
        </p:spPr>
        <p:txBody>
          <a:bodyPr>
            <a:noAutofit/>
          </a:bodyPr>
          <a:lstStyle/>
          <a:p>
            <a:pPr algn="ctr"/>
            <a:r>
              <a:rPr lang="ru-RU" sz="2800" dirty="0" smtClean="0"/>
              <a:t>Определение показателей надежности ремонтируемых объектов при наличии резервирования</a:t>
            </a:r>
            <a:endParaRPr lang="ru-RU" sz="2800" dirty="0"/>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29</a:t>
            </a:fld>
            <a:endParaRPr lang="ru-RU"/>
          </a:p>
        </p:txBody>
      </p:sp>
      <p:sp>
        <p:nvSpPr>
          <p:cNvPr id="4" name="Содержимое 3"/>
          <p:cNvSpPr>
            <a:spLocks noGrp="1"/>
          </p:cNvSpPr>
          <p:nvPr>
            <p:ph sz="quarter" idx="1"/>
          </p:nvPr>
        </p:nvSpPr>
        <p:spPr/>
        <p:txBody>
          <a:bodyPr>
            <a:normAutofit fontScale="92500" lnSpcReduction="20000"/>
          </a:bodyPr>
          <a:lstStyle/>
          <a:p>
            <a:pPr>
              <a:buNone/>
            </a:pPr>
            <a:r>
              <a:rPr lang="ru-RU" dirty="0" smtClean="0"/>
              <a:t>Поскольку определяющее значение при разработке таких систем отводится однократному резервированию, целесообразно вначале рассматривать дублирование многократно используемого электротехнического агрегата с одной ремонтной бригадой при ненагруженном и нагруженном резервировании. В этом случае будет три состояния системы:</a:t>
            </a:r>
          </a:p>
          <a:p>
            <a:pPr>
              <a:buNone/>
            </a:pPr>
            <a:r>
              <a:rPr lang="ru-RU" dirty="0" smtClean="0"/>
              <a:t>0 – оба агрегата работоспособны;</a:t>
            </a:r>
          </a:p>
          <a:p>
            <a:pPr>
              <a:buNone/>
            </a:pPr>
            <a:r>
              <a:rPr lang="ru-RU" dirty="0" smtClean="0"/>
              <a:t>1 – один агрегат восстанавливается, а другой работает;</a:t>
            </a:r>
          </a:p>
          <a:p>
            <a:pPr>
              <a:buNone/>
            </a:pPr>
            <a:r>
              <a:rPr lang="ru-RU" dirty="0" smtClean="0"/>
              <a:t>2 – оба агрегата восстанавливаются.</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a:bodyPr>
          <a:lstStyle/>
          <a:p>
            <a:r>
              <a:rPr lang="ru-RU" sz="2600" dirty="0" smtClean="0"/>
              <a:t>Типичной системой массового обслуживания является система электроснабжения. В ней поток заявок на обслуживание представляет поток отказов электрооборудования, каналами являются ремонтные бригады, восстанавливающие работоспособность. При ограниченном числе ремонтных бригад, обслуживающих систему, может образоваться очередь на обслуживание отказавших участков сети.</a:t>
            </a:r>
          </a:p>
          <a:p>
            <a:endParaRPr lang="ru-RU" sz="26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3</a:t>
            </a:fld>
            <a:endParaRPr lang="ru-RU"/>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30</a:t>
            </a:fld>
            <a:endParaRPr lang="ru-RU"/>
          </a:p>
        </p:txBody>
      </p:sp>
      <p:pic>
        <p:nvPicPr>
          <p:cNvPr id="7170" name="Picture 2"/>
          <p:cNvPicPr>
            <a:picLocks noChangeAspect="1" noChangeArrowheads="1"/>
          </p:cNvPicPr>
          <p:nvPr/>
        </p:nvPicPr>
        <p:blipFill>
          <a:blip r:embed="rId2"/>
          <a:srcRect/>
          <a:stretch>
            <a:fillRect/>
          </a:stretch>
        </p:blipFill>
        <p:spPr bwMode="auto">
          <a:xfrm>
            <a:off x="1571604" y="428604"/>
            <a:ext cx="4943471" cy="1861272"/>
          </a:xfrm>
          <a:prstGeom prst="rect">
            <a:avLst/>
          </a:prstGeom>
          <a:noFill/>
          <a:ln w="9525">
            <a:noFill/>
            <a:miter lim="800000"/>
            <a:headEnd/>
            <a:tailEnd/>
          </a:ln>
          <a:effectLst/>
        </p:spPr>
      </p:pic>
      <p:sp>
        <p:nvSpPr>
          <p:cNvPr id="6" name="TextBox 5"/>
          <p:cNvSpPr txBox="1"/>
          <p:nvPr/>
        </p:nvSpPr>
        <p:spPr>
          <a:xfrm>
            <a:off x="357158" y="2571744"/>
            <a:ext cx="4002442" cy="369332"/>
          </a:xfrm>
          <a:prstGeom prst="rect">
            <a:avLst/>
          </a:prstGeom>
          <a:noFill/>
        </p:spPr>
        <p:txBody>
          <a:bodyPr wrap="none" rtlCol="0">
            <a:spAutoFit/>
          </a:bodyPr>
          <a:lstStyle/>
          <a:p>
            <a:r>
              <a:rPr lang="ru-RU" dirty="0" smtClean="0"/>
              <a:t>формулы для вероятностей состояния:</a:t>
            </a:r>
            <a:endParaRPr lang="ru-RU" dirty="0"/>
          </a:p>
        </p:txBody>
      </p:sp>
      <p:pic>
        <p:nvPicPr>
          <p:cNvPr id="7171" name="Picture 3"/>
          <p:cNvPicPr>
            <a:picLocks noChangeAspect="1" noChangeArrowheads="1"/>
          </p:cNvPicPr>
          <p:nvPr/>
        </p:nvPicPr>
        <p:blipFill>
          <a:blip r:embed="rId3"/>
          <a:srcRect/>
          <a:stretch>
            <a:fillRect/>
          </a:stretch>
        </p:blipFill>
        <p:spPr bwMode="auto">
          <a:xfrm>
            <a:off x="2143108" y="3286124"/>
            <a:ext cx="4438650" cy="3019425"/>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normAutofit fontScale="85000" lnSpcReduction="20000"/>
          </a:bodyPr>
          <a:lstStyle/>
          <a:p>
            <a:fld id="{475B89CE-04A5-4068-B7CC-A9067224A676}" type="slidenum">
              <a:rPr lang="ru-RU" smtClean="0"/>
              <a:pPr/>
              <a:t>31</a:t>
            </a:fld>
            <a:endParaRPr lang="ru-RU"/>
          </a:p>
        </p:txBody>
      </p:sp>
      <p:pic>
        <p:nvPicPr>
          <p:cNvPr id="8194" name="Picture 2"/>
          <p:cNvPicPr>
            <a:picLocks noChangeAspect="1" noChangeArrowheads="1"/>
          </p:cNvPicPr>
          <p:nvPr/>
        </p:nvPicPr>
        <p:blipFill>
          <a:blip r:embed="rId2"/>
          <a:srcRect/>
          <a:stretch>
            <a:fillRect/>
          </a:stretch>
        </p:blipFill>
        <p:spPr bwMode="auto">
          <a:xfrm>
            <a:off x="642910" y="1928802"/>
            <a:ext cx="7315200" cy="828675"/>
          </a:xfrm>
          <a:prstGeom prst="rect">
            <a:avLst/>
          </a:prstGeom>
          <a:noFill/>
          <a:ln w="9525">
            <a:noFill/>
            <a:miter lim="800000"/>
            <a:headEnd/>
            <a:tailEnd/>
          </a:ln>
          <a:effectLst/>
        </p:spPr>
      </p:pic>
      <p:pic>
        <p:nvPicPr>
          <p:cNvPr id="8195" name="Picture 3"/>
          <p:cNvPicPr>
            <a:picLocks noChangeAspect="1" noChangeArrowheads="1"/>
          </p:cNvPicPr>
          <p:nvPr/>
        </p:nvPicPr>
        <p:blipFill>
          <a:blip r:embed="rId3"/>
          <a:srcRect/>
          <a:stretch>
            <a:fillRect/>
          </a:stretch>
        </p:blipFill>
        <p:spPr bwMode="auto">
          <a:xfrm>
            <a:off x="1357290" y="3286124"/>
            <a:ext cx="6700858" cy="448416"/>
          </a:xfrm>
          <a:prstGeom prst="rect">
            <a:avLst/>
          </a:prstGeom>
          <a:noFill/>
          <a:ln w="9525">
            <a:noFill/>
            <a:miter lim="800000"/>
            <a:headEnd/>
            <a:tailEnd/>
          </a:ln>
          <a:effectLst/>
        </p:spPr>
      </p:pic>
      <p:pic>
        <p:nvPicPr>
          <p:cNvPr id="8196" name="Picture 4"/>
          <p:cNvPicPr>
            <a:picLocks noChangeAspect="1" noChangeArrowheads="1"/>
          </p:cNvPicPr>
          <p:nvPr/>
        </p:nvPicPr>
        <p:blipFill>
          <a:blip r:embed="rId4"/>
          <a:srcRect/>
          <a:stretch>
            <a:fillRect/>
          </a:stretch>
        </p:blipFill>
        <p:spPr bwMode="auto">
          <a:xfrm>
            <a:off x="1928794" y="4214818"/>
            <a:ext cx="5038725" cy="109537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normAutofit/>
          </a:bodyPr>
          <a:lstStyle/>
          <a:p>
            <a:pPr>
              <a:buNone/>
            </a:pPr>
            <a:r>
              <a:rPr lang="ru-RU" sz="2400" b="1" i="1" dirty="0" smtClean="0"/>
              <a:t>Поток событий </a:t>
            </a:r>
            <a:r>
              <a:rPr lang="ru-RU" sz="2400" dirty="0" smtClean="0"/>
              <a:t>- последовательность однородных событий, следующих одно за другим в случайные моменты времени.</a:t>
            </a:r>
          </a:p>
          <a:p>
            <a:endParaRPr lang="ru-RU" sz="2400" dirty="0" smtClean="0"/>
          </a:p>
          <a:p>
            <a:r>
              <a:rPr lang="ru-RU" sz="2400" dirty="0" smtClean="0"/>
              <a:t>Поток событий называется простейшим, если он обладает свойством ординарности,  стационарности и отсутствием последействия.</a:t>
            </a:r>
          </a:p>
          <a:p>
            <a:endParaRPr lang="ru-RU" sz="24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4</a:t>
            </a:fld>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2648" y="1600200"/>
            <a:ext cx="8153400" cy="2257428"/>
          </a:xfrm>
        </p:spPr>
        <p:txBody>
          <a:bodyPr>
            <a:noAutofit/>
          </a:bodyPr>
          <a:lstStyle/>
          <a:p>
            <a:r>
              <a:rPr lang="ru-RU" sz="2400" b="1" i="1" dirty="0" smtClean="0"/>
              <a:t>Ординарность</a:t>
            </a:r>
            <a:r>
              <a:rPr lang="ru-RU" sz="2400" dirty="0" smtClean="0"/>
              <a:t> потока означает, что вероятность появления двух событий и более в один и тот же момент времени практически отсутствует.</a:t>
            </a:r>
          </a:p>
          <a:p>
            <a:r>
              <a:rPr lang="ru-RU" sz="2400" b="1" i="1" dirty="0" smtClean="0"/>
              <a:t>Стационарность </a:t>
            </a:r>
            <a:r>
              <a:rPr lang="ru-RU" sz="2400" dirty="0" smtClean="0"/>
              <a:t>потока означает, что вероятность попадания того или иного события на участок длиной </a:t>
            </a:r>
          </a:p>
          <a:p>
            <a:pPr>
              <a:buNone/>
            </a:pPr>
            <a:r>
              <a:rPr lang="ru-RU" sz="2400" dirty="0" smtClean="0"/>
              <a:t>	</a:t>
            </a:r>
            <a:r>
              <a:rPr lang="ru-RU" sz="2400" dirty="0" err="1" smtClean="0"/>
              <a:t>t</a:t>
            </a:r>
            <a:r>
              <a:rPr lang="ru-RU" sz="2400" dirty="0" smtClean="0"/>
              <a:t> + ∆</a:t>
            </a:r>
            <a:r>
              <a:rPr lang="ru-RU" sz="2400" dirty="0" err="1" smtClean="0"/>
              <a:t>t</a:t>
            </a:r>
            <a:r>
              <a:rPr lang="ru-RU" sz="2400" dirty="0" smtClean="0"/>
              <a:t> не зависит от </a:t>
            </a:r>
            <a:r>
              <a:rPr lang="ru-RU" sz="2400" dirty="0" err="1" smtClean="0"/>
              <a:t>t</a:t>
            </a:r>
            <a:r>
              <a:rPr lang="ru-RU" sz="2400" dirty="0" smtClean="0"/>
              <a:t>, а зависит от длины участка ∆</a:t>
            </a:r>
            <a:r>
              <a:rPr lang="ru-RU" sz="2400" dirty="0" err="1" smtClean="0"/>
              <a:t>t</a:t>
            </a:r>
            <a:r>
              <a:rPr lang="ru-RU" sz="2400" dirty="0" smtClean="0"/>
              <a:t>.</a:t>
            </a:r>
          </a:p>
          <a:p>
            <a:r>
              <a:rPr lang="ru-RU" sz="2400" b="1" i="1" dirty="0" smtClean="0"/>
              <a:t>Отсутствие последействия </a:t>
            </a:r>
            <a:r>
              <a:rPr lang="ru-RU" sz="2400" dirty="0" smtClean="0"/>
              <a:t>заключается в том, что для двух отрезков времени ∆</a:t>
            </a:r>
            <a:r>
              <a:rPr lang="ru-RU" sz="2400" dirty="0" err="1" smtClean="0"/>
              <a:t>t</a:t>
            </a:r>
            <a:r>
              <a:rPr lang="ru-RU" sz="2400" dirty="0" smtClean="0"/>
              <a:t> 1, ∆</a:t>
            </a:r>
            <a:r>
              <a:rPr lang="ru-RU" sz="2400" dirty="0" err="1" smtClean="0"/>
              <a:t>t</a:t>
            </a:r>
            <a:r>
              <a:rPr lang="ru-RU" sz="2400" dirty="0" smtClean="0"/>
              <a:t> 2 число событий, попадающих в один из них, не зависит от числа событий, попадающих в другой.</a:t>
            </a:r>
            <a:endParaRPr lang="ru-RU" sz="24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5</a:t>
            </a:fld>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642910" y="1714488"/>
            <a:ext cx="8153400" cy="4495800"/>
          </a:xfrm>
        </p:spPr>
        <p:txBody>
          <a:bodyPr>
            <a:normAutofit lnSpcReduction="10000"/>
          </a:bodyPr>
          <a:lstStyle/>
          <a:p>
            <a:pPr>
              <a:buNone/>
            </a:pPr>
            <a:r>
              <a:rPr lang="ru-RU" sz="2200" dirty="0" smtClean="0"/>
              <a:t>Системы массового обслуживания делятся на два типа: системы с отказами и системы с ожиданием. </a:t>
            </a:r>
          </a:p>
          <a:p>
            <a:r>
              <a:rPr lang="ru-RU" sz="2200" dirty="0" smtClean="0"/>
              <a:t>В </a:t>
            </a:r>
            <a:r>
              <a:rPr lang="ru-RU" sz="2200" b="1" i="1" dirty="0" smtClean="0"/>
              <a:t>системах с отказами </a:t>
            </a:r>
            <a:r>
              <a:rPr lang="ru-RU" sz="2200" dirty="0" smtClean="0"/>
              <a:t>заявка, поступившая в момент, когда все каналы заняты, получает отказ, покидает систему и в обслуживании не участвует. </a:t>
            </a:r>
          </a:p>
          <a:p>
            <a:r>
              <a:rPr lang="ru-RU" sz="2200" dirty="0" smtClean="0"/>
              <a:t>В </a:t>
            </a:r>
            <a:r>
              <a:rPr lang="ru-RU" sz="2200" b="1" i="1" dirty="0" smtClean="0"/>
              <a:t>системах с ожиданием </a:t>
            </a:r>
            <a:r>
              <a:rPr lang="ru-RU" sz="2200" dirty="0" smtClean="0"/>
              <a:t>при поступлении заявки и всех занятых каналах она становится в очередь и ожидает, пока не освободится какой-либо канал. </a:t>
            </a:r>
          </a:p>
          <a:p>
            <a:pPr>
              <a:buNone/>
            </a:pPr>
            <a:endParaRPr lang="ru-RU" sz="2200" dirty="0" smtClean="0"/>
          </a:p>
          <a:p>
            <a:pPr>
              <a:buNone/>
            </a:pPr>
            <a:r>
              <a:rPr lang="ru-RU" sz="2200" dirty="0" smtClean="0"/>
              <a:t>Для процесса эксплуатации электрооборудования систем электроснабжения характерно именно использование систем массового обслуживания с ожиданием, причем ожидание неограниченное.</a:t>
            </a:r>
            <a:endParaRPr lang="ru-RU" sz="2200"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6</a:t>
            </a:fld>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ChangeAspect="1" noChangeArrowheads="1"/>
          </p:cNvPicPr>
          <p:nvPr/>
        </p:nvPicPr>
        <p:blipFill>
          <a:blip r:embed="rId2"/>
          <a:srcRect/>
          <a:stretch>
            <a:fillRect/>
          </a:stretch>
        </p:blipFill>
        <p:spPr bwMode="auto">
          <a:xfrm>
            <a:off x="714348" y="1571612"/>
            <a:ext cx="7500990" cy="4817150"/>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7</a:t>
            </a:fld>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142844" y="3429000"/>
            <a:ext cx="9001156" cy="2657475"/>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5214942" y="5643578"/>
            <a:ext cx="3219450" cy="923925"/>
          </a:xfrm>
          <a:prstGeom prst="rect">
            <a:avLst/>
          </a:prstGeom>
          <a:noFill/>
          <a:ln w="9525">
            <a:noFill/>
            <a:miter lim="800000"/>
            <a:headEnd/>
            <a:tailEnd/>
          </a:ln>
          <a:effectLst/>
        </p:spPr>
      </p:pic>
      <p:sp>
        <p:nvSpPr>
          <p:cNvPr id="6" name="Заголовок 1"/>
          <p:cNvSpPr>
            <a:spLocks noGrp="1"/>
          </p:cNvSpPr>
          <p:nvPr>
            <p:ph type="title"/>
          </p:nvPr>
        </p:nvSpPr>
        <p:spPr/>
        <p:txBody>
          <a:bodyPr>
            <a:normAutofit fontScale="90000"/>
          </a:bodyPr>
          <a:lstStyle/>
          <a:p>
            <a:pPr algn="ctr"/>
            <a:r>
              <a:rPr lang="ru-RU" dirty="0" smtClean="0">
                <a:solidFill>
                  <a:schemeClr val="tx1"/>
                </a:solidFill>
              </a:rPr>
              <a:t>СМО с отказами</a:t>
            </a:r>
            <a:r>
              <a:rPr lang="ru-RU" dirty="0" smtClean="0"/>
              <a:t/>
            </a:r>
            <a:br>
              <a:rPr lang="ru-RU" dirty="0" smtClean="0"/>
            </a:br>
            <a:endParaRPr lang="ru-RU" dirty="0"/>
          </a:p>
        </p:txBody>
      </p:sp>
      <p:pic>
        <p:nvPicPr>
          <p:cNvPr id="1026" name="Picture 2"/>
          <p:cNvPicPr>
            <a:picLocks noChangeAspect="1" noChangeArrowheads="1"/>
          </p:cNvPicPr>
          <p:nvPr/>
        </p:nvPicPr>
        <p:blipFill>
          <a:blip r:embed="rId4"/>
          <a:srcRect/>
          <a:stretch>
            <a:fillRect/>
          </a:stretch>
        </p:blipFill>
        <p:spPr bwMode="auto">
          <a:xfrm>
            <a:off x="714348" y="1714488"/>
            <a:ext cx="7800975" cy="1466850"/>
          </a:xfrm>
          <a:prstGeom prst="rect">
            <a:avLst/>
          </a:prstGeom>
          <a:noFill/>
          <a:ln w="9525">
            <a:noFill/>
            <a:miter lim="800000"/>
            <a:headEnd/>
            <a:tailEnd/>
          </a:ln>
          <a:effectLst/>
        </p:spPr>
      </p:pic>
      <p:sp>
        <p:nvSpPr>
          <p:cNvPr id="7" name="Номер слайда 6"/>
          <p:cNvSpPr>
            <a:spLocks noGrp="1"/>
          </p:cNvSpPr>
          <p:nvPr>
            <p:ph type="sldNum" sz="quarter" idx="12"/>
          </p:nvPr>
        </p:nvSpPr>
        <p:spPr/>
        <p:txBody>
          <a:bodyPr>
            <a:normAutofit fontScale="85000" lnSpcReduction="20000"/>
          </a:bodyPr>
          <a:lstStyle/>
          <a:p>
            <a:fld id="{475B89CE-04A5-4068-B7CC-A9067224A676}" type="slidenum">
              <a:rPr lang="ru-RU" smtClean="0"/>
              <a:pPr/>
              <a:t>8</a:t>
            </a:fld>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1"/>
                </a:solidFill>
              </a:rPr>
              <a:t>СМО с ожиданием</a:t>
            </a:r>
            <a:r>
              <a:rPr lang="ru-RU" dirty="0" smtClean="0"/>
              <a:t/>
            </a:r>
            <a:br>
              <a:rPr lang="ru-RU" dirty="0" smtClean="0"/>
            </a:br>
            <a:endParaRPr lang="ru-RU" dirty="0"/>
          </a:p>
        </p:txBody>
      </p:sp>
      <p:sp>
        <p:nvSpPr>
          <p:cNvPr id="3" name="Содержимое 2"/>
          <p:cNvSpPr>
            <a:spLocks noGrp="1"/>
          </p:cNvSpPr>
          <p:nvPr>
            <p:ph sz="quarter" idx="1"/>
          </p:nvPr>
        </p:nvSpPr>
        <p:spPr>
          <a:xfrm>
            <a:off x="642910" y="857232"/>
            <a:ext cx="8153400" cy="4495800"/>
          </a:xfrm>
          <a:solidFill>
            <a:schemeClr val="bg1"/>
          </a:solidFill>
        </p:spPr>
        <p:txBody>
          <a:bodyPr>
            <a:normAutofit/>
          </a:bodyPr>
          <a:lstStyle/>
          <a:p>
            <a:r>
              <a:rPr lang="ru-RU" sz="2300" dirty="0" smtClean="0"/>
              <a:t>В практике работы эксплуатационных подразделений электрических сетей такие системы встречаются наиболее часто. Для СМО с  ожиданием обычно определяют вероятности состояний, среднюю длину очереди, среднее время пребывания в очереди.</a:t>
            </a:r>
          </a:p>
          <a:p>
            <a:r>
              <a:rPr lang="ru-RU" sz="2300" dirty="0" smtClean="0"/>
              <a:t>Вероятности состояний СМО с ожиданием при установившемся режиме работы рассчитывают по формуле</a:t>
            </a:r>
            <a:endParaRPr lang="ru-RU" sz="2300" dirty="0"/>
          </a:p>
        </p:txBody>
      </p:sp>
      <p:pic>
        <p:nvPicPr>
          <p:cNvPr id="2051" name="Picture 3"/>
          <p:cNvPicPr>
            <a:picLocks noChangeAspect="1" noChangeArrowheads="1"/>
          </p:cNvPicPr>
          <p:nvPr/>
        </p:nvPicPr>
        <p:blipFill>
          <a:blip r:embed="rId2"/>
          <a:srcRect/>
          <a:stretch>
            <a:fillRect/>
          </a:stretch>
        </p:blipFill>
        <p:spPr bwMode="auto">
          <a:xfrm>
            <a:off x="1428728" y="3500438"/>
            <a:ext cx="5130428" cy="1357322"/>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2000232" y="5500702"/>
            <a:ext cx="4786346" cy="752908"/>
          </a:xfrm>
          <a:prstGeom prst="rect">
            <a:avLst/>
          </a:prstGeom>
          <a:noFill/>
          <a:ln w="9525">
            <a:noFill/>
            <a:miter lim="800000"/>
            <a:headEnd/>
            <a:tailEnd/>
          </a:ln>
          <a:effectLst/>
        </p:spPr>
      </p:pic>
      <p:sp>
        <p:nvSpPr>
          <p:cNvPr id="8" name="TextBox 7"/>
          <p:cNvSpPr txBox="1"/>
          <p:nvPr/>
        </p:nvSpPr>
        <p:spPr>
          <a:xfrm>
            <a:off x="2214546" y="5000636"/>
            <a:ext cx="3987758" cy="446276"/>
          </a:xfrm>
          <a:prstGeom prst="rect">
            <a:avLst/>
          </a:prstGeom>
          <a:noFill/>
        </p:spPr>
        <p:txBody>
          <a:bodyPr wrap="none" rtlCol="0">
            <a:spAutoFit/>
          </a:bodyPr>
          <a:lstStyle/>
          <a:p>
            <a:r>
              <a:rPr lang="ru-RU" sz="2300" dirty="0" smtClean="0"/>
              <a:t>Вероятность наличия очереди</a:t>
            </a:r>
            <a:endParaRPr lang="ru-RU" sz="2300" dirty="0"/>
          </a:p>
        </p:txBody>
      </p:sp>
      <p:sp>
        <p:nvSpPr>
          <p:cNvPr id="7" name="Номер слайда 6"/>
          <p:cNvSpPr>
            <a:spLocks noGrp="1"/>
          </p:cNvSpPr>
          <p:nvPr>
            <p:ph type="sldNum" sz="quarter" idx="12"/>
          </p:nvPr>
        </p:nvSpPr>
        <p:spPr/>
        <p:txBody>
          <a:bodyPr>
            <a:normAutofit fontScale="85000" lnSpcReduction="20000"/>
          </a:bodyPr>
          <a:lstStyle/>
          <a:p>
            <a:fld id="{475B89CE-04A5-4068-B7CC-A9067224A676}" type="slidenum">
              <a:rPr lang="ru-RU" smtClean="0"/>
              <a:pPr/>
              <a:t>9</a:t>
            </a:fld>
            <a:endParaRPr lang="ru-RU"/>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715</TotalTime>
  <Words>827</Words>
  <Application>Microsoft Office PowerPoint</Application>
  <PresentationFormat>Экран (4:3)</PresentationFormat>
  <Paragraphs>99</Paragraphs>
  <Slides>31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Обычная</vt:lpstr>
      <vt:lpstr>Надёжность электроснабжения</vt:lpstr>
      <vt:lpstr>Слайд 2</vt:lpstr>
      <vt:lpstr>Слайд 3</vt:lpstr>
      <vt:lpstr>Слайд 4</vt:lpstr>
      <vt:lpstr>Слайд 5</vt:lpstr>
      <vt:lpstr>Слайд 6</vt:lpstr>
      <vt:lpstr>Слайд 7</vt:lpstr>
      <vt:lpstr>СМО с отказами </vt:lpstr>
      <vt:lpstr>СМО с ожиданием </vt:lpstr>
      <vt:lpstr>Средняя длина очереди</vt:lpstr>
      <vt:lpstr>Слайд 11</vt:lpstr>
      <vt:lpstr>Определение показателей надежности восстанавливаемых систем</vt:lpstr>
      <vt:lpstr>Слайд 13</vt:lpstr>
      <vt:lpstr>Процесс исследования системы:</vt:lpstr>
      <vt:lpstr>Слайд 15</vt:lpstr>
      <vt:lpstr>Слайд 16</vt:lpstr>
      <vt:lpstr>Слайд 17</vt:lpstr>
      <vt:lpstr>Слайд 18</vt:lpstr>
      <vt:lpstr>Слайд 19</vt:lpstr>
      <vt:lpstr>Оценка надежности восстанавливаемых систем электроснабжения с учетом специфики их построения</vt:lpstr>
      <vt:lpstr>Слайд 21</vt:lpstr>
      <vt:lpstr>Слайд 22</vt:lpstr>
      <vt:lpstr>Слайд 23</vt:lpstr>
      <vt:lpstr>Слайд 24</vt:lpstr>
      <vt:lpstr>Слайд 25</vt:lpstr>
      <vt:lpstr>Система, состоящая из последовательных восстанавливаемых элементов</vt:lpstr>
      <vt:lpstr>Слайд 27</vt:lpstr>
      <vt:lpstr>Слайд 28</vt:lpstr>
      <vt:lpstr>Определение показателей надежности ремонтируемых объектов при наличии резервирования</vt:lpstr>
      <vt:lpstr>Слайд 30</vt:lpstr>
      <vt:lpstr>Слайд 31</vt:lpstr>
    </vt:vector>
  </TitlesOfParts>
  <Company>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Надежность электроэнергетических систем</dc:title>
  <dc:creator>user1</dc:creator>
  <cp:lastModifiedBy>sh</cp:lastModifiedBy>
  <cp:revision>197</cp:revision>
  <dcterms:created xsi:type="dcterms:W3CDTF">2018-01-15T13:28:29Z</dcterms:created>
  <dcterms:modified xsi:type="dcterms:W3CDTF">2021-03-10T06:59:19Z</dcterms:modified>
</cp:coreProperties>
</file>